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4" r:id="rId1"/>
  </p:sldMasterIdLst>
  <p:notesMasterIdLst>
    <p:notesMasterId r:id="rId23"/>
  </p:notesMasterIdLst>
  <p:handoutMasterIdLst>
    <p:handoutMasterId r:id="rId24"/>
  </p:handoutMasterIdLst>
  <p:sldIdLst>
    <p:sldId id="256" r:id="rId2"/>
    <p:sldId id="335" r:id="rId3"/>
    <p:sldId id="336" r:id="rId4"/>
    <p:sldId id="319" r:id="rId5"/>
    <p:sldId id="330" r:id="rId6"/>
    <p:sldId id="321" r:id="rId7"/>
    <p:sldId id="320" r:id="rId8"/>
    <p:sldId id="324" r:id="rId9"/>
    <p:sldId id="314" r:id="rId10"/>
    <p:sldId id="327" r:id="rId11"/>
    <p:sldId id="328" r:id="rId12"/>
    <p:sldId id="334" r:id="rId13"/>
    <p:sldId id="273" r:id="rId14"/>
    <p:sldId id="258" r:id="rId15"/>
    <p:sldId id="329" r:id="rId16"/>
    <p:sldId id="326" r:id="rId17"/>
    <p:sldId id="317" r:id="rId18"/>
    <p:sldId id="299" r:id="rId19"/>
    <p:sldId id="276" r:id="rId20"/>
    <p:sldId id="322" r:id="rId21"/>
    <p:sldId id="325" r:id="rId22"/>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D6E02B-7451-A418-1DB2-8A67992D5ED1}" v="995" dt="2025-09-05T11:58:44.4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9" autoAdjust="0"/>
    <p:restoredTop sz="94660"/>
  </p:normalViewPr>
  <p:slideViewPr>
    <p:cSldViewPr snapToGrid="0">
      <p:cViewPr varScale="1">
        <p:scale>
          <a:sx n="114" d="100"/>
          <a:sy n="114" d="100"/>
        </p:scale>
        <p:origin x="480"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89D6FF97-A6E6-4202-A078-2E246E14176C}" type="datetimeFigureOut">
              <a:rPr lang="en-US" smtClean="0"/>
              <a:t>9/9/2025</a:t>
            </a:fld>
            <a:endParaRPr lang="en-US" dirty="0"/>
          </a:p>
        </p:txBody>
      </p:sp>
      <p:sp>
        <p:nvSpPr>
          <p:cNvPr id="4" name="Footer Placeholder 3"/>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7F25F870-6824-431B-941D-A9C9F5F419E6}" type="slidenum">
              <a:rPr lang="en-US" smtClean="0"/>
              <a:t>‹#›</a:t>
            </a:fld>
            <a:endParaRPr lang="en-US" dirty="0"/>
          </a:p>
        </p:txBody>
      </p:sp>
    </p:spTree>
    <p:extLst>
      <p:ext uri="{BB962C8B-B14F-4D97-AF65-F5344CB8AC3E}">
        <p14:creationId xmlns:p14="http://schemas.microsoft.com/office/powerpoint/2010/main" val="2219836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438" y="0"/>
            <a:ext cx="3067050" cy="469900"/>
          </a:xfrm>
          <a:prstGeom prst="rect">
            <a:avLst/>
          </a:prstGeom>
        </p:spPr>
        <p:txBody>
          <a:bodyPr vert="horz" lIns="91440" tIns="45720" rIns="91440" bIns="45720" rtlCol="0"/>
          <a:lstStyle>
            <a:lvl1pPr algn="r">
              <a:defRPr sz="1200"/>
            </a:lvl1pPr>
          </a:lstStyle>
          <a:p>
            <a:fld id="{B555A87F-2847-4A9D-9DE5-0B63EBAC2F7D}" type="datetimeFigureOut">
              <a:rPr lang="en-US" smtClean="0"/>
              <a:t>9/9/2025</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505325"/>
            <a:ext cx="5661025" cy="36877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438" y="8893175"/>
            <a:ext cx="3067050" cy="469900"/>
          </a:xfrm>
          <a:prstGeom prst="rect">
            <a:avLst/>
          </a:prstGeom>
        </p:spPr>
        <p:txBody>
          <a:bodyPr vert="horz" lIns="91440" tIns="45720" rIns="91440" bIns="45720" rtlCol="0" anchor="b"/>
          <a:lstStyle>
            <a:lvl1pPr algn="r">
              <a:defRPr sz="1200"/>
            </a:lvl1pPr>
          </a:lstStyle>
          <a:p>
            <a:fld id="{3EA6F865-C32F-45BC-809D-16B15433C3AA}" type="slidenum">
              <a:rPr lang="en-US" smtClean="0"/>
              <a:t>‹#›</a:t>
            </a:fld>
            <a:endParaRPr lang="en-US"/>
          </a:p>
        </p:txBody>
      </p:sp>
    </p:spTree>
    <p:extLst>
      <p:ext uri="{BB962C8B-B14F-4D97-AF65-F5344CB8AC3E}">
        <p14:creationId xmlns:p14="http://schemas.microsoft.com/office/powerpoint/2010/main" val="2284860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4</a:t>
            </a:fld>
            <a:endParaRPr lang="en-US"/>
          </a:p>
        </p:txBody>
      </p:sp>
    </p:spTree>
    <p:extLst>
      <p:ext uri="{BB962C8B-B14F-4D97-AF65-F5344CB8AC3E}">
        <p14:creationId xmlns:p14="http://schemas.microsoft.com/office/powerpoint/2010/main" val="123187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5</a:t>
            </a:fld>
            <a:endParaRPr lang="en-US"/>
          </a:p>
        </p:txBody>
      </p:sp>
    </p:spTree>
    <p:extLst>
      <p:ext uri="{BB962C8B-B14F-4D97-AF65-F5344CB8AC3E}">
        <p14:creationId xmlns:p14="http://schemas.microsoft.com/office/powerpoint/2010/main" val="819620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6</a:t>
            </a:fld>
            <a:endParaRPr lang="en-US"/>
          </a:p>
        </p:txBody>
      </p:sp>
    </p:spTree>
    <p:extLst>
      <p:ext uri="{BB962C8B-B14F-4D97-AF65-F5344CB8AC3E}">
        <p14:creationId xmlns:p14="http://schemas.microsoft.com/office/powerpoint/2010/main" val="3925782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7</a:t>
            </a:fld>
            <a:endParaRPr lang="en-US"/>
          </a:p>
        </p:txBody>
      </p:sp>
    </p:spTree>
    <p:extLst>
      <p:ext uri="{BB962C8B-B14F-4D97-AF65-F5344CB8AC3E}">
        <p14:creationId xmlns:p14="http://schemas.microsoft.com/office/powerpoint/2010/main" val="1167431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8</a:t>
            </a:fld>
            <a:endParaRPr lang="en-US"/>
          </a:p>
        </p:txBody>
      </p:sp>
    </p:spTree>
    <p:extLst>
      <p:ext uri="{BB962C8B-B14F-4D97-AF65-F5344CB8AC3E}">
        <p14:creationId xmlns:p14="http://schemas.microsoft.com/office/powerpoint/2010/main" val="2996690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Suggested language, “</a:t>
            </a:r>
          </a:p>
          <a:p>
            <a:r>
              <a:rPr lang="en-US" b="1"/>
              <a:t>This plan describes how the school will carry out its obligation to conduct outreach and provide activities, programs, and procedures to all parents of Title I students.</a:t>
            </a:r>
            <a:endParaRPr lang="en-US"/>
          </a:p>
          <a:p>
            <a:r>
              <a:rPr lang="en-US">
                <a:cs typeface="Calibri"/>
              </a:rPr>
              <a:t>Johnson</a:t>
            </a:r>
          </a:p>
        </p:txBody>
      </p:sp>
      <p:sp>
        <p:nvSpPr>
          <p:cNvPr id="4" name="Slide Number Placeholder 3"/>
          <p:cNvSpPr>
            <a:spLocks noGrp="1"/>
          </p:cNvSpPr>
          <p:nvPr>
            <p:ph type="sldNum" sz="quarter" idx="5"/>
          </p:nvPr>
        </p:nvSpPr>
        <p:spPr/>
        <p:txBody>
          <a:bodyPr/>
          <a:lstStyle/>
          <a:p>
            <a:fld id="{BEAA31AD-B48A-433D-8E2E-A4590DD1221C}" type="slidenum">
              <a:rPr lang="en-US"/>
              <a:t>13</a:t>
            </a:fld>
            <a:endParaRPr lang="en-US"/>
          </a:p>
        </p:txBody>
      </p:sp>
    </p:spTree>
    <p:extLst>
      <p:ext uri="{BB962C8B-B14F-4D97-AF65-F5344CB8AC3E}">
        <p14:creationId xmlns:p14="http://schemas.microsoft.com/office/powerpoint/2010/main" val="3461583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Simon</a:t>
            </a:r>
          </a:p>
        </p:txBody>
      </p:sp>
      <p:sp>
        <p:nvSpPr>
          <p:cNvPr id="4" name="Slide Number Placeholder 3"/>
          <p:cNvSpPr>
            <a:spLocks noGrp="1"/>
          </p:cNvSpPr>
          <p:nvPr>
            <p:ph type="sldNum" sz="quarter" idx="5"/>
          </p:nvPr>
        </p:nvSpPr>
        <p:spPr/>
        <p:txBody>
          <a:bodyPr/>
          <a:lstStyle/>
          <a:p>
            <a:fld id="{BEAA31AD-B48A-433D-8E2E-A4590DD1221C}" type="slidenum">
              <a:rPr lang="en-US"/>
              <a:t>18</a:t>
            </a:fld>
            <a:endParaRPr lang="en-US"/>
          </a:p>
        </p:txBody>
      </p:sp>
    </p:spTree>
    <p:extLst>
      <p:ext uri="{BB962C8B-B14F-4D97-AF65-F5344CB8AC3E}">
        <p14:creationId xmlns:p14="http://schemas.microsoft.com/office/powerpoint/2010/main" val="1366888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a:t>
            </a:r>
          </a:p>
          <a:p>
            <a:r>
              <a:rPr lang="en-US"/>
              <a:t> Jackson</a:t>
            </a:r>
          </a:p>
        </p:txBody>
      </p:sp>
      <p:sp>
        <p:nvSpPr>
          <p:cNvPr id="4" name="Slide Number Placeholder 3"/>
          <p:cNvSpPr>
            <a:spLocks noGrp="1"/>
          </p:cNvSpPr>
          <p:nvPr>
            <p:ph type="sldNum" sz="quarter" idx="5"/>
          </p:nvPr>
        </p:nvSpPr>
        <p:spPr/>
        <p:txBody>
          <a:bodyPr/>
          <a:lstStyle/>
          <a:p>
            <a:fld id="{BEAA31AD-B48A-433D-8E2E-A4590DD1221C}" type="slidenum">
              <a:rPr lang="en-US"/>
              <a:t>19</a:t>
            </a:fld>
            <a:endParaRPr lang="en-US"/>
          </a:p>
        </p:txBody>
      </p:sp>
    </p:spTree>
    <p:extLst>
      <p:ext uri="{BB962C8B-B14F-4D97-AF65-F5344CB8AC3E}">
        <p14:creationId xmlns:p14="http://schemas.microsoft.com/office/powerpoint/2010/main" val="14879802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picture containing person, indoor, room&#10;&#10;Description automatically generated">
            <a:extLst>
              <a:ext uri="{FF2B5EF4-FFF2-40B4-BE49-F238E27FC236}">
                <a16:creationId xmlns:a16="http://schemas.microsoft.com/office/drawing/2014/main" id="{B56D56EC-DEBF-AF4B-B37D-0B22F71CC018}"/>
              </a:ext>
            </a:extLst>
          </p:cNvPr>
          <p:cNvPicPr>
            <a:picLocks noChangeAspect="1"/>
          </p:cNvPicPr>
          <p:nvPr/>
        </p:nvPicPr>
        <p:blipFill rotWithShape="1">
          <a:blip r:embed="rId2">
            <a:alphaModFix amt="20000"/>
          </a:blip>
          <a:srcRect l="7190" t="9260" r="2132" b="6137"/>
          <a:stretch/>
        </p:blipFill>
        <p:spPr>
          <a:xfrm>
            <a:off x="0" y="12136"/>
            <a:ext cx="12192000" cy="6858000"/>
          </a:xfrm>
          <a:prstGeom prst="rect">
            <a:avLst/>
          </a:prstGeom>
        </p:spPr>
      </p:pic>
      <p:pic>
        <p:nvPicPr>
          <p:cNvPr id="7" name="Picture 6">
            <a:extLst>
              <a:ext uri="{FF2B5EF4-FFF2-40B4-BE49-F238E27FC236}">
                <a16:creationId xmlns:a16="http://schemas.microsoft.com/office/drawing/2014/main" id="{A8B6A648-88F5-AC4E-8907-205FFAB476E5}"/>
              </a:ext>
            </a:extLst>
          </p:cNvPr>
          <p:cNvPicPr>
            <a:picLocks noChangeAspect="1"/>
          </p:cNvPicPr>
          <p:nvPr/>
        </p:nvPicPr>
        <p:blipFill>
          <a:blip r:embed="rId3"/>
          <a:stretch>
            <a:fillRect/>
          </a:stretch>
        </p:blipFill>
        <p:spPr>
          <a:xfrm>
            <a:off x="4378325" y="1634836"/>
            <a:ext cx="3435350" cy="1524000"/>
          </a:xfrm>
          <a:prstGeom prst="rect">
            <a:avLst/>
          </a:prstGeom>
        </p:spPr>
      </p:pic>
      <p:grpSp>
        <p:nvGrpSpPr>
          <p:cNvPr id="11" name="Group 10">
            <a:extLst>
              <a:ext uri="{FF2B5EF4-FFF2-40B4-BE49-F238E27FC236}">
                <a16:creationId xmlns:a16="http://schemas.microsoft.com/office/drawing/2014/main" id="{8580A944-3157-EF40-8FEA-47865AA87171}"/>
              </a:ext>
            </a:extLst>
          </p:cNvPr>
          <p:cNvGrpSpPr/>
          <p:nvPr/>
        </p:nvGrpSpPr>
        <p:grpSpPr>
          <a:xfrm>
            <a:off x="4932761" y="5107199"/>
            <a:ext cx="2061608" cy="496888"/>
            <a:chOff x="8838600" y="11772460"/>
            <a:chExt cx="4123215" cy="993776"/>
          </a:xfrm>
          <a:solidFill>
            <a:schemeClr val="accent1"/>
          </a:solidFill>
        </p:grpSpPr>
        <p:sp>
          <p:nvSpPr>
            <p:cNvPr id="12" name="Rectangle: Rounded Corners 20">
              <a:extLst>
                <a:ext uri="{FF2B5EF4-FFF2-40B4-BE49-F238E27FC236}">
                  <a16:creationId xmlns:a16="http://schemas.microsoft.com/office/drawing/2014/main" id="{EC2E5B9C-9242-A042-A01D-369FD7142529}"/>
                </a:ext>
              </a:extLst>
            </p:cNvPr>
            <p:cNvSpPr/>
            <p:nvPr/>
          </p:nvSpPr>
          <p:spPr>
            <a:xfrm>
              <a:off x="8838600" y="11772460"/>
              <a:ext cx="4123215" cy="99377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sp>
          <p:nvSpPr>
            <p:cNvPr id="13" name="TextBox 12">
              <a:extLst>
                <a:ext uri="{FF2B5EF4-FFF2-40B4-BE49-F238E27FC236}">
                  <a16:creationId xmlns:a16="http://schemas.microsoft.com/office/drawing/2014/main" id="{4F5E299C-399F-804C-A356-339A20C01B7A}"/>
                </a:ext>
              </a:extLst>
            </p:cNvPr>
            <p:cNvSpPr txBox="1"/>
            <p:nvPr/>
          </p:nvSpPr>
          <p:spPr>
            <a:xfrm>
              <a:off x="9071528" y="11992348"/>
              <a:ext cx="3657359" cy="553998"/>
            </a:xfrm>
            <a:prstGeom prst="rect">
              <a:avLst/>
            </a:prstGeom>
            <a:grpFill/>
          </p:spPr>
          <p:txBody>
            <a:bodyPr wrap="square" rtlCol="0">
              <a:spAutoFit/>
            </a:bodyPr>
            <a:lstStyle/>
            <a:p>
              <a:pPr algn="ctr"/>
              <a:r>
                <a:rPr lang="en-US" sz="1200" b="1" spc="300">
                  <a:solidFill>
                    <a:schemeClr val="bg1"/>
                  </a:solidFill>
                  <a:latin typeface="Open Sans" panose="020B0606030504020204" pitchFamily="34" charset="0"/>
                  <a:ea typeface="Open Sans" panose="020B0606030504020204" pitchFamily="34" charset="0"/>
                  <a:cs typeface="Open Sans" panose="020B0606030504020204" pitchFamily="34" charset="0"/>
                </a:rPr>
                <a:t>GET STARTED</a:t>
              </a:r>
            </a:p>
          </p:txBody>
        </p:sp>
      </p:grpSp>
      <p:sp>
        <p:nvSpPr>
          <p:cNvPr id="18" name="Text Placeholder 17">
            <a:extLst>
              <a:ext uri="{FF2B5EF4-FFF2-40B4-BE49-F238E27FC236}">
                <a16:creationId xmlns:a16="http://schemas.microsoft.com/office/drawing/2014/main" id="{2FF4C0FA-7380-A345-8860-322B67A7C0C3}"/>
              </a:ext>
            </a:extLst>
          </p:cNvPr>
          <p:cNvSpPr>
            <a:spLocks noGrp="1"/>
          </p:cNvSpPr>
          <p:nvPr>
            <p:ph type="body" sz="quarter" idx="10" hasCustomPrompt="1"/>
          </p:nvPr>
        </p:nvSpPr>
        <p:spPr>
          <a:xfrm>
            <a:off x="3009900" y="4505325"/>
            <a:ext cx="6083300" cy="384175"/>
          </a:xfrm>
        </p:spPr>
        <p:txBody>
          <a:bodyPr anchor="ctr">
            <a:normAutofit/>
          </a:bodyPr>
          <a:lstStyle>
            <a:lvl1pPr marL="0" indent="0" algn="ctr">
              <a:buNone/>
              <a:defRPr sz="1400" b="1" spc="300">
                <a:solidFill>
                  <a:schemeClr val="accent1"/>
                </a:solidFill>
              </a:defRPr>
            </a:lvl1pPr>
          </a:lstStyle>
          <a:p>
            <a:pPr lvl="0"/>
            <a:r>
              <a:rPr lang="en-US"/>
              <a:t>DATE GOES HERE</a:t>
            </a:r>
          </a:p>
        </p:txBody>
      </p:sp>
      <p:sp>
        <p:nvSpPr>
          <p:cNvPr id="2" name="Slide Number Placeholder 1">
            <a:extLst>
              <a:ext uri="{FF2B5EF4-FFF2-40B4-BE49-F238E27FC236}">
                <a16:creationId xmlns:a16="http://schemas.microsoft.com/office/drawing/2014/main" id="{8527DFE0-FF83-9541-9EED-EDEEC4EC396A}"/>
              </a:ext>
            </a:extLst>
          </p:cNvPr>
          <p:cNvSpPr>
            <a:spLocks noGrp="1"/>
          </p:cNvSpPr>
          <p:nvPr>
            <p:ph type="sldNum" sz="quarter" idx="11"/>
          </p:nvPr>
        </p:nvSpPr>
        <p:spPr/>
        <p:txBody>
          <a:bodyPr/>
          <a:lstStyle/>
          <a:p>
            <a:fld id="{D57F1E4F-1CFF-5643-939E-217C01CDF565}" type="slidenum">
              <a:rPr lang="en-US" smtClean="0"/>
              <a:pPr/>
              <a:t>‹#›</a:t>
            </a:fld>
            <a:endParaRPr lang="en-US" dirty="0"/>
          </a:p>
        </p:txBody>
      </p:sp>
      <p:sp>
        <p:nvSpPr>
          <p:cNvPr id="3" name="Title 2">
            <a:extLst>
              <a:ext uri="{FF2B5EF4-FFF2-40B4-BE49-F238E27FC236}">
                <a16:creationId xmlns:a16="http://schemas.microsoft.com/office/drawing/2014/main" id="{D6AF60C1-5E5B-B943-8C0E-18A2EC5293CE}"/>
              </a:ext>
            </a:extLst>
          </p:cNvPr>
          <p:cNvSpPr>
            <a:spLocks noGrp="1"/>
          </p:cNvSpPr>
          <p:nvPr>
            <p:ph type="title" hasCustomPrompt="1"/>
          </p:nvPr>
        </p:nvSpPr>
        <p:spPr/>
        <p:txBody>
          <a:bodyPr/>
          <a:lstStyle>
            <a:lvl1pPr>
              <a:defRPr/>
            </a:lvl1pPr>
          </a:lstStyle>
          <a:p>
            <a:r>
              <a:rPr lang="en-US"/>
              <a:t>CLICK TO EDIT PRESENTATION TITLE</a:t>
            </a:r>
          </a:p>
        </p:txBody>
      </p:sp>
      <p:sp>
        <p:nvSpPr>
          <p:cNvPr id="5" name="Text Placeholder 4">
            <a:extLst>
              <a:ext uri="{FF2B5EF4-FFF2-40B4-BE49-F238E27FC236}">
                <a16:creationId xmlns:a16="http://schemas.microsoft.com/office/drawing/2014/main" id="{27168050-D394-41E3-8157-E352DD4C35D7}"/>
              </a:ext>
            </a:extLst>
          </p:cNvPr>
          <p:cNvSpPr>
            <a:spLocks noGrp="1"/>
          </p:cNvSpPr>
          <p:nvPr>
            <p:ph type="body" sz="quarter" idx="12" hasCustomPrompt="1"/>
          </p:nvPr>
        </p:nvSpPr>
        <p:spPr>
          <a:xfrm>
            <a:off x="2851150" y="4122738"/>
            <a:ext cx="6242050" cy="273050"/>
          </a:xfrm>
        </p:spPr>
        <p:txBody>
          <a:bodyPr>
            <a:noAutofit/>
          </a:bodyPr>
          <a:lstStyle>
            <a:lvl1pPr marL="0" indent="0" algn="ctr">
              <a:buNone/>
              <a:defRPr sz="1800" b="1">
                <a:solidFill>
                  <a:schemeClr val="accent1"/>
                </a:solidFill>
              </a:defRPr>
            </a:lvl1pPr>
          </a:lstStyle>
          <a:p>
            <a:pPr lvl="0"/>
            <a:r>
              <a:rPr lang="en-US"/>
              <a:t>NAME, TITLE/POSITION</a:t>
            </a:r>
          </a:p>
        </p:txBody>
      </p:sp>
    </p:spTree>
    <p:extLst>
      <p:ext uri="{BB962C8B-B14F-4D97-AF65-F5344CB8AC3E}">
        <p14:creationId xmlns:p14="http://schemas.microsoft.com/office/powerpoint/2010/main" val="2917407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60960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Oval 5">
            <a:extLst>
              <a:ext uri="{FF2B5EF4-FFF2-40B4-BE49-F238E27FC236}">
                <a16:creationId xmlns:a16="http://schemas.microsoft.com/office/drawing/2014/main" id="{3E8BC091-7305-2D4F-8F60-262870F710EB}"/>
              </a:ext>
            </a:extLst>
          </p:cNvPr>
          <p:cNvSpPr/>
          <p:nvPr/>
        </p:nvSpPr>
        <p:spPr>
          <a:xfrm>
            <a:off x="451159" y="1057607"/>
            <a:ext cx="4588560" cy="45868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id="{14883446-AA8C-4D43-9DB9-097AC1B3275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12" name="Picture Placeholder 4">
            <a:extLst>
              <a:ext uri="{FF2B5EF4-FFF2-40B4-BE49-F238E27FC236}">
                <a16:creationId xmlns:a16="http://schemas.microsoft.com/office/drawing/2014/main" id="{C19FE4E8-1343-D242-9735-B3888CDAE273}"/>
              </a:ext>
            </a:extLst>
          </p:cNvPr>
          <p:cNvSpPr>
            <a:spLocks noGrp="1"/>
          </p:cNvSpPr>
          <p:nvPr>
            <p:ph type="pic" sz="quarter" idx="15" hasCustomPrompt="1"/>
          </p:nvPr>
        </p:nvSpPr>
        <p:spPr>
          <a:xfrm>
            <a:off x="816349" y="1296623"/>
            <a:ext cx="4470280" cy="4469406"/>
          </a:xfrm>
          <a:custGeom>
            <a:avLst/>
            <a:gdLst>
              <a:gd name="connsiteX0" fmla="*/ 5043949 w 10087897"/>
              <a:gd name="connsiteY0" fmla="*/ 0 h 10087896"/>
              <a:gd name="connsiteX1" fmla="*/ 10087897 w 10087897"/>
              <a:gd name="connsiteY1" fmla="*/ 5043948 h 10087896"/>
              <a:gd name="connsiteX2" fmla="*/ 5043949 w 10087897"/>
              <a:gd name="connsiteY2" fmla="*/ 10087896 h 10087896"/>
              <a:gd name="connsiteX3" fmla="*/ 0 w 10087897"/>
              <a:gd name="connsiteY3" fmla="*/ 5043948 h 10087896"/>
              <a:gd name="connsiteX4" fmla="*/ 5043949 w 10087897"/>
              <a:gd name="connsiteY4" fmla="*/ 0 h 1008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7897" h="10087896">
                <a:moveTo>
                  <a:pt x="5043949" y="0"/>
                </a:moveTo>
                <a:cubicBezTo>
                  <a:pt x="7829645" y="0"/>
                  <a:pt x="10087897" y="2258252"/>
                  <a:pt x="10087897" y="5043948"/>
                </a:cubicBezTo>
                <a:cubicBezTo>
                  <a:pt x="10087897" y="7829644"/>
                  <a:pt x="7829645" y="10087896"/>
                  <a:pt x="5043949" y="10087896"/>
                </a:cubicBezTo>
                <a:cubicBezTo>
                  <a:pt x="2258252" y="10087896"/>
                  <a:pt x="0" y="7829644"/>
                  <a:pt x="0" y="5043948"/>
                </a:cubicBezTo>
                <a:cubicBezTo>
                  <a:pt x="0" y="2258252"/>
                  <a:pt x="2258252" y="0"/>
                  <a:pt x="5043949" y="0"/>
                </a:cubicBez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3" name="Text Placeholder 11">
            <a:extLst>
              <a:ext uri="{FF2B5EF4-FFF2-40B4-BE49-F238E27FC236}">
                <a16:creationId xmlns:a16="http://schemas.microsoft.com/office/drawing/2014/main" id="{D117C9FF-FDB6-F641-B1BF-FEA06B288BD6}"/>
              </a:ext>
            </a:extLst>
          </p:cNvPr>
          <p:cNvSpPr>
            <a:spLocks noGrp="1"/>
          </p:cNvSpPr>
          <p:nvPr>
            <p:ph type="body" sz="quarter" idx="13" hasCustomPrompt="1"/>
          </p:nvPr>
        </p:nvSpPr>
        <p:spPr>
          <a:xfrm>
            <a:off x="6096000" y="1327111"/>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3027817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4" name="Text Placeholder 3">
            <a:extLst>
              <a:ext uri="{FF2B5EF4-FFF2-40B4-BE49-F238E27FC236}">
                <a16:creationId xmlns:a16="http://schemas.microsoft.com/office/drawing/2014/main" id="{9CFF7081-4F89-714B-AC77-1F261BBD8F59}"/>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TABLE GOES HERE</a:t>
            </a:r>
          </a:p>
        </p:txBody>
      </p:sp>
      <p:sp>
        <p:nvSpPr>
          <p:cNvPr id="3" name="Table Placeholder 2">
            <a:extLst>
              <a:ext uri="{FF2B5EF4-FFF2-40B4-BE49-F238E27FC236}">
                <a16:creationId xmlns:a16="http://schemas.microsoft.com/office/drawing/2014/main" id="{928935C5-BE86-344C-8E1B-EA4AD330D878}"/>
              </a:ext>
            </a:extLst>
          </p:cNvPr>
          <p:cNvSpPr>
            <a:spLocks noGrp="1"/>
          </p:cNvSpPr>
          <p:nvPr>
            <p:ph type="tbl" sz="quarter" idx="14"/>
          </p:nvPr>
        </p:nvSpPr>
        <p:spPr>
          <a:xfrm>
            <a:off x="1701799" y="1947379"/>
            <a:ext cx="9118600" cy="3819525"/>
          </a:xfrm>
        </p:spPr>
        <p:txBody>
          <a:bodyPr/>
          <a:lstStyle/>
          <a:p>
            <a:r>
              <a:rPr lang="en-US"/>
              <a:t>Click icon to add table</a:t>
            </a:r>
          </a:p>
        </p:txBody>
      </p:sp>
    </p:spTree>
    <p:extLst>
      <p:ext uri="{BB962C8B-B14F-4D97-AF65-F5344CB8AC3E}">
        <p14:creationId xmlns:p14="http://schemas.microsoft.com/office/powerpoint/2010/main" val="3537211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5" name="Text Placeholder 3">
            <a:extLst>
              <a:ext uri="{FF2B5EF4-FFF2-40B4-BE49-F238E27FC236}">
                <a16:creationId xmlns:a16="http://schemas.microsoft.com/office/drawing/2014/main" id="{258CA1A9-106E-B646-9BDF-63A5805F24CA}"/>
              </a:ext>
            </a:extLst>
          </p:cNvPr>
          <p:cNvSpPr>
            <a:spLocks noGrp="1"/>
          </p:cNvSpPr>
          <p:nvPr>
            <p:ph type="body" sz="quarter" idx="13" hasCustomPrompt="1"/>
          </p:nvPr>
        </p:nvSpPr>
        <p:spPr>
          <a:xfrm>
            <a:off x="0" y="0"/>
            <a:ext cx="12192000" cy="1514994"/>
          </a:xfrm>
          <a:noFill/>
        </p:spPr>
        <p:txBody>
          <a:bodyPr anchor="ctr">
            <a:normAutofit/>
          </a:bodyPr>
          <a:lstStyle>
            <a:lvl1pPr marL="0" indent="0" algn="ctr">
              <a:buNone/>
              <a:defRPr sz="3200" b="1">
                <a:solidFill>
                  <a:schemeClr val="accent1"/>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SLIDE GOES HERE</a:t>
            </a:r>
          </a:p>
        </p:txBody>
      </p:sp>
      <p:sp>
        <p:nvSpPr>
          <p:cNvPr id="4" name="Text Placeholder 3">
            <a:extLst>
              <a:ext uri="{FF2B5EF4-FFF2-40B4-BE49-F238E27FC236}">
                <a16:creationId xmlns:a16="http://schemas.microsoft.com/office/drawing/2014/main" id="{7B89B727-63CE-40C6-9DB5-E03D29314C69}"/>
              </a:ext>
            </a:extLst>
          </p:cNvPr>
          <p:cNvSpPr>
            <a:spLocks noGrp="1"/>
          </p:cNvSpPr>
          <p:nvPr>
            <p:ph type="body" sz="quarter" idx="14" hasCustomPrompt="1"/>
          </p:nvPr>
        </p:nvSpPr>
        <p:spPr>
          <a:xfrm>
            <a:off x="1155006" y="2011622"/>
            <a:ext cx="10233429" cy="914400"/>
          </a:xfrm>
        </p:spPr>
        <p:txBody>
          <a:bodyPr/>
          <a:lstStyle>
            <a:lvl1pPr>
              <a:defRPr/>
            </a:lvl1pPr>
          </a:lstStyle>
          <a:p>
            <a:pPr lvl="0"/>
            <a:r>
              <a:rPr lang="en-US"/>
              <a:t>Text/ pictures/ chart goes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2728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Tree>
    <p:extLst>
      <p:ext uri="{BB962C8B-B14F-4D97-AF65-F5344CB8AC3E}">
        <p14:creationId xmlns:p14="http://schemas.microsoft.com/office/powerpoint/2010/main" val="2117022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4" name="Text Placeholder 3">
            <a:extLst>
              <a:ext uri="{FF2B5EF4-FFF2-40B4-BE49-F238E27FC236}">
                <a16:creationId xmlns:a16="http://schemas.microsoft.com/office/drawing/2014/main" id="{B9118229-DF27-4D17-8FE1-4A18ABCB302A}"/>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dirty="0"/>
              <a:t>TITLE OF TABLE GOES HERE</a:t>
            </a:r>
          </a:p>
        </p:txBody>
      </p:sp>
    </p:spTree>
    <p:extLst>
      <p:ext uri="{BB962C8B-B14F-4D97-AF65-F5344CB8AC3E}">
        <p14:creationId xmlns:p14="http://schemas.microsoft.com/office/powerpoint/2010/main" val="4143149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59D82C-5C6F-4B61-B6F2-E09FC0DB4AA5}"/>
              </a:ext>
            </a:extLst>
          </p:cNvPr>
          <p:cNvSpPr>
            <a:spLocks noGrp="1"/>
          </p:cNvSpPr>
          <p:nvPr>
            <p:ph type="sldNum" sz="quarter" idx="10"/>
          </p:nvPr>
        </p:nvSpPr>
        <p:spPr/>
        <p:txBody>
          <a:bodyPr/>
          <a:lstStyle/>
          <a:p>
            <a:fld id="{D57F1E4F-1CFF-5643-939E-217C01CDF565}" type="slidenum">
              <a:rPr lang="en-US" smtClean="0"/>
              <a:pPr/>
              <a:t>‹#›</a:t>
            </a:fld>
            <a:endParaRPr lang="en-US" dirty="0"/>
          </a:p>
        </p:txBody>
      </p:sp>
      <p:sp>
        <p:nvSpPr>
          <p:cNvPr id="4" name="Text Placeholder 3">
            <a:extLst>
              <a:ext uri="{FF2B5EF4-FFF2-40B4-BE49-F238E27FC236}">
                <a16:creationId xmlns:a16="http://schemas.microsoft.com/office/drawing/2014/main" id="{C60C078B-4DB7-472C-8226-22CEF11E31D7}"/>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dirty="0"/>
              <a:t>TITLE OF TABLE GOES HERE</a:t>
            </a:r>
          </a:p>
        </p:txBody>
      </p:sp>
      <p:pic>
        <p:nvPicPr>
          <p:cNvPr id="5" name="Picture 4">
            <a:extLst>
              <a:ext uri="{FF2B5EF4-FFF2-40B4-BE49-F238E27FC236}">
                <a16:creationId xmlns:a16="http://schemas.microsoft.com/office/drawing/2014/main" id="{FD7037D9-4C93-4355-A5DC-2D8C34D23759}"/>
              </a:ext>
            </a:extLst>
          </p:cNvPr>
          <p:cNvPicPr>
            <a:picLocks noChangeAspect="1"/>
          </p:cNvPicPr>
          <p:nvPr userDrawn="1"/>
        </p:nvPicPr>
        <p:blipFill>
          <a:blip r:embed="rId2"/>
          <a:stretch>
            <a:fillRect/>
          </a:stretch>
        </p:blipFill>
        <p:spPr>
          <a:xfrm>
            <a:off x="355841" y="6199290"/>
            <a:ext cx="990359" cy="439346"/>
          </a:xfrm>
          <a:prstGeom prst="rect">
            <a:avLst/>
          </a:prstGeom>
        </p:spPr>
      </p:pic>
      <p:sp>
        <p:nvSpPr>
          <p:cNvPr id="6" name="Title 5">
            <a:extLst>
              <a:ext uri="{FF2B5EF4-FFF2-40B4-BE49-F238E27FC236}">
                <a16:creationId xmlns:a16="http://schemas.microsoft.com/office/drawing/2014/main" id="{9BA94AD6-2068-4A1F-B869-F357580D9BC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5647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8" name="Picture 7" descr="A picture containing person, indoor, room&#10;&#10;Description automatically generated">
            <a:extLst>
              <a:ext uri="{FF2B5EF4-FFF2-40B4-BE49-F238E27FC236}">
                <a16:creationId xmlns:a16="http://schemas.microsoft.com/office/drawing/2014/main" id="{B56D56EC-DEBF-AF4B-B37D-0B22F71CC018}"/>
              </a:ext>
            </a:extLst>
          </p:cNvPr>
          <p:cNvPicPr>
            <a:picLocks noChangeAspect="1"/>
          </p:cNvPicPr>
          <p:nvPr/>
        </p:nvPicPr>
        <p:blipFill rotWithShape="1">
          <a:blip r:embed="rId2">
            <a:alphaModFix amt="20000"/>
          </a:blip>
          <a:srcRect l="7190" t="9260" r="2132" b="6137"/>
          <a:stretch/>
        </p:blipFill>
        <p:spPr>
          <a:xfrm>
            <a:off x="0" y="12136"/>
            <a:ext cx="12192000" cy="6858000"/>
          </a:xfrm>
          <a:prstGeom prst="rect">
            <a:avLst/>
          </a:prstGeom>
        </p:spPr>
      </p:pic>
      <p:pic>
        <p:nvPicPr>
          <p:cNvPr id="7" name="Picture 6">
            <a:extLst>
              <a:ext uri="{FF2B5EF4-FFF2-40B4-BE49-F238E27FC236}">
                <a16:creationId xmlns:a16="http://schemas.microsoft.com/office/drawing/2014/main" id="{A8B6A648-88F5-AC4E-8907-205FFAB476E5}"/>
              </a:ext>
            </a:extLst>
          </p:cNvPr>
          <p:cNvPicPr>
            <a:picLocks noChangeAspect="1"/>
          </p:cNvPicPr>
          <p:nvPr/>
        </p:nvPicPr>
        <p:blipFill>
          <a:blip r:embed="rId3"/>
          <a:stretch>
            <a:fillRect/>
          </a:stretch>
        </p:blipFill>
        <p:spPr>
          <a:xfrm>
            <a:off x="4378325" y="2679136"/>
            <a:ext cx="3435350" cy="1524000"/>
          </a:xfrm>
          <a:prstGeom prst="rect">
            <a:avLst/>
          </a:prstGeom>
        </p:spPr>
      </p:pic>
    </p:spTree>
    <p:extLst>
      <p:ext uri="{BB962C8B-B14F-4D97-AF65-F5344CB8AC3E}">
        <p14:creationId xmlns:p14="http://schemas.microsoft.com/office/powerpoint/2010/main" val="2852869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3"/>
          <p:cNvSpPr>
            <a:spLocks noGrp="1"/>
          </p:cNvSpPr>
          <p:nvPr>
            <p:ph type="dt" sz="half" idx="10"/>
          </p:nvPr>
        </p:nvSpPr>
        <p:spPr/>
        <p:txBody>
          <a:bodyPr/>
          <a:lstStyle>
            <a:lvl1pPr>
              <a:defRPr/>
            </a:lvl1pPr>
          </a:lstStyle>
          <a:p>
            <a:fld id="{B61BEF0D-F0BB-DE4B-95CE-6DB70DBA9567}" type="datetimeFigureOut">
              <a:rPr lang="en-US" smtClean="0"/>
              <a:pPr/>
              <a:t>9/9/2025</a:t>
            </a:fld>
            <a:endParaRPr lang="en-US" dirty="0"/>
          </a:p>
        </p:txBody>
      </p:sp>
      <p:sp>
        <p:nvSpPr>
          <p:cNvPr id="16" name="Footer Placeholder 4"/>
          <p:cNvSpPr>
            <a:spLocks noGrp="1"/>
          </p:cNvSpPr>
          <p:nvPr>
            <p:ph type="ftr" sz="quarter" idx="11"/>
          </p:nvPr>
        </p:nvSpPr>
        <p:spPr/>
        <p:txBody>
          <a:bodyPr/>
          <a:lstStyle>
            <a:lvl1pPr>
              <a:defRPr/>
            </a:lvl1pPr>
          </a:lstStyle>
          <a:p>
            <a:endParaRPr lang="en-US" dirty="0"/>
          </a:p>
        </p:txBody>
      </p:sp>
      <p:sp>
        <p:nvSpPr>
          <p:cNvPr id="17" name="Slide Number Placeholder 5"/>
          <p:cNvSpPr>
            <a:spLocks noGrp="1"/>
          </p:cNvSpPr>
          <p:nvPr>
            <p:ph type="sldNum" sz="quarter" idx="12"/>
          </p:nvPr>
        </p:nvSpPr>
        <p:spPr/>
        <p:txBody>
          <a:bodyPr/>
          <a:lstStyle>
            <a:lvl1pPr>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9373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40C36EDA-4FEE-4E80-A5DB-9DDF1C72D418}"/>
              </a:ext>
            </a:extLst>
          </p:cNvPr>
          <p:cNvGrpSpPr>
            <a:grpSpLocks/>
          </p:cNvGrpSpPr>
          <p:nvPr userDrawn="1"/>
        </p:nvGrpSpPr>
        <p:grpSpPr bwMode="auto">
          <a:xfrm>
            <a:off x="0" y="0"/>
            <a:ext cx="12192000" cy="858838"/>
            <a:chOff x="0" y="0"/>
            <a:chExt cx="12192000" cy="858253"/>
          </a:xfrm>
        </p:grpSpPr>
        <p:sp>
          <p:nvSpPr>
            <p:cNvPr id="5" name="Rectangle 4">
              <a:extLst>
                <a:ext uri="{FF2B5EF4-FFF2-40B4-BE49-F238E27FC236}">
                  <a16:creationId xmlns:a16="http://schemas.microsoft.com/office/drawing/2014/main" id="{40307319-15E1-4FD3-A0A0-2034CF290093}"/>
                </a:ext>
              </a:extLst>
            </p:cNvPr>
            <p:cNvSpPr/>
            <p:nvPr userDrawn="1"/>
          </p:nvSpPr>
          <p:spPr>
            <a:xfrm>
              <a:off x="0" y="0"/>
              <a:ext cx="12192000" cy="858253"/>
            </a:xfrm>
            <a:prstGeom prst="rect">
              <a:avLst/>
            </a:prstGeom>
            <a:solidFill>
              <a:srgbClr val="042C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8E22523B-76E8-4EE0-AFDC-09A3EC913963}"/>
                </a:ext>
              </a:extLst>
            </p:cNvPr>
            <p:cNvCxnSpPr/>
            <p:nvPr userDrawn="1"/>
          </p:nvCxnSpPr>
          <p:spPr>
            <a:xfrm>
              <a:off x="10367963" y="180852"/>
              <a:ext cx="0" cy="5330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2FF1B4F-CA0B-478D-AFC9-C30463E6C5B9}"/>
                </a:ext>
              </a:extLst>
            </p:cNvPr>
            <p:cNvSpPr txBox="1">
              <a:spLocks noChangeArrowheads="1"/>
            </p:cNvSpPr>
            <p:nvPr userDrawn="1"/>
          </p:nvSpPr>
          <p:spPr bwMode="auto">
            <a:xfrm>
              <a:off x="8153400" y="293488"/>
              <a:ext cx="2433638" cy="30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1400">
                <a:solidFill>
                  <a:schemeClr val="bg1"/>
                </a:solidFill>
                <a:latin typeface="Arial" panose="020B0604020202020204" pitchFamily="34" charset="0"/>
                <a:cs typeface="Arial" panose="020B0604020202020204" pitchFamily="34" charset="0"/>
              </a:endParaRPr>
            </a:p>
          </p:txBody>
        </p:sp>
        <p:pic>
          <p:nvPicPr>
            <p:cNvPr id="8" name="Picture 10">
              <a:extLst>
                <a:ext uri="{FF2B5EF4-FFF2-40B4-BE49-F238E27FC236}">
                  <a16:creationId xmlns:a16="http://schemas.microsoft.com/office/drawing/2014/main" id="{3F144C81-CBB8-4D04-A12D-4CECC93F409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14141" y="73671"/>
              <a:ext cx="1429206" cy="71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ln>
            <a:solidFill>
              <a:schemeClr val="bg1"/>
            </a:solidFill>
          </a:ln>
        </p:spPr>
        <p:txBody>
          <a:bodyPr/>
          <a:lstStyle>
            <a:lvl1pPr>
              <a:defRPr>
                <a:solidFill>
                  <a:srgbClr val="003296"/>
                </a:solidFill>
                <a:latin typeface="Arial" panose="020B0604020202020204" pitchFamily="34" charset="0"/>
                <a:cs typeface="Arial" panose="020B0604020202020204" pitchFamily="34" charset="0"/>
              </a:defRPr>
            </a:lvl1pPr>
            <a:lvl2pPr>
              <a:defRPr>
                <a:solidFill>
                  <a:srgbClr val="003296"/>
                </a:solidFill>
                <a:latin typeface="Arial" panose="020B0604020202020204" pitchFamily="34" charset="0"/>
                <a:cs typeface="Arial" panose="020B0604020202020204" pitchFamily="34" charset="0"/>
              </a:defRPr>
            </a:lvl2pPr>
            <a:lvl3pPr>
              <a:defRPr>
                <a:solidFill>
                  <a:srgbClr val="003296"/>
                </a:solidFill>
                <a:latin typeface="Arial" panose="020B0604020202020204" pitchFamily="34" charset="0"/>
                <a:cs typeface="Arial" panose="020B0604020202020204" pitchFamily="34" charset="0"/>
              </a:defRPr>
            </a:lvl3pPr>
            <a:lvl4pPr>
              <a:defRPr>
                <a:solidFill>
                  <a:srgbClr val="003296"/>
                </a:solidFill>
                <a:latin typeface="Arial" panose="020B0604020202020204" pitchFamily="34" charset="0"/>
                <a:cs typeface="Arial" panose="020B0604020202020204" pitchFamily="34" charset="0"/>
              </a:defRPr>
            </a:lvl4pPr>
            <a:lvl5pPr>
              <a:defRPr>
                <a:solidFill>
                  <a:srgbClr val="003296"/>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77252" y="1037640"/>
            <a:ext cx="10515600" cy="653048"/>
          </a:xfrm>
        </p:spPr>
        <p:txBody>
          <a:bodyPr/>
          <a:lstStyle>
            <a:lvl1pPr>
              <a:defRPr>
                <a:solidFill>
                  <a:srgbClr val="003296"/>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Date Placeholder 3">
            <a:extLst>
              <a:ext uri="{FF2B5EF4-FFF2-40B4-BE49-F238E27FC236}">
                <a16:creationId xmlns:a16="http://schemas.microsoft.com/office/drawing/2014/main" id="{530CD2B8-27CD-44DD-890A-65CA1CB96FF7}"/>
              </a:ext>
            </a:extLst>
          </p:cNvPr>
          <p:cNvSpPr>
            <a:spLocks noGrp="1"/>
          </p:cNvSpPr>
          <p:nvPr>
            <p:ph type="dt" sz="half" idx="10"/>
          </p:nvPr>
        </p:nvSpPr>
        <p:spPr/>
        <p:txBody>
          <a:bodyPr/>
          <a:lstStyle>
            <a:lvl1pPr>
              <a:defRPr/>
            </a:lvl1pPr>
          </a:lstStyle>
          <a:p>
            <a:pPr>
              <a:defRPr/>
            </a:pPr>
            <a:fld id="{2E14BFFE-A033-440D-A94F-31B406C0BFC2}" type="datetimeFigureOut">
              <a:rPr lang="en-US"/>
              <a:pPr>
                <a:defRPr/>
              </a:pPr>
              <a:t>9/9/2025</a:t>
            </a:fld>
            <a:endParaRPr lang="en-US"/>
          </a:p>
        </p:txBody>
      </p:sp>
      <p:sp>
        <p:nvSpPr>
          <p:cNvPr id="10" name="Footer Placeholder 4">
            <a:extLst>
              <a:ext uri="{FF2B5EF4-FFF2-40B4-BE49-F238E27FC236}">
                <a16:creationId xmlns:a16="http://schemas.microsoft.com/office/drawing/2014/main" id="{78D7CEFE-BF9C-488E-9FC6-0AD421780629}"/>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C04B6B8A-AF18-43E7-A1C3-E56FEC7694B1}"/>
              </a:ext>
            </a:extLst>
          </p:cNvPr>
          <p:cNvSpPr>
            <a:spLocks noGrp="1"/>
          </p:cNvSpPr>
          <p:nvPr>
            <p:ph type="sldNum" sz="quarter" idx="12"/>
          </p:nvPr>
        </p:nvSpPr>
        <p:spPr/>
        <p:txBody>
          <a:bodyPr/>
          <a:lstStyle>
            <a:lvl1pPr>
              <a:defRPr/>
            </a:lvl1pPr>
          </a:lstStyle>
          <a:p>
            <a:pPr>
              <a:defRPr/>
            </a:pPr>
            <a:fld id="{E12008A3-9F83-4889-A9A6-3FCC114CF547}" type="slidenum">
              <a:rPr lang="en-US"/>
              <a:pPr>
                <a:defRPr/>
              </a:pPr>
              <a:t>‹#›</a:t>
            </a:fld>
            <a:endParaRPr lang="en-US"/>
          </a:p>
        </p:txBody>
      </p:sp>
    </p:spTree>
    <p:extLst>
      <p:ext uri="{BB962C8B-B14F-4D97-AF65-F5344CB8AC3E}">
        <p14:creationId xmlns:p14="http://schemas.microsoft.com/office/powerpoint/2010/main" val="634240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Vision and Mission Statemen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B3ADA-6113-744C-A949-3A644578C84C}"/>
              </a:ext>
            </a:extLst>
          </p:cNvPr>
          <p:cNvSpPr txBox="1"/>
          <p:nvPr/>
        </p:nvSpPr>
        <p:spPr>
          <a:xfrm>
            <a:off x="6995456" y="1116779"/>
            <a:ext cx="3329949" cy="1200329"/>
          </a:xfrm>
          <a:prstGeom prst="rect">
            <a:avLst/>
          </a:prstGeom>
          <a:noFill/>
        </p:spPr>
        <p:txBody>
          <a:bodyPr wrap="square" rtlCol="0">
            <a:spAutoFit/>
          </a:bodyPr>
          <a:lstStyle/>
          <a:p>
            <a:r>
              <a:rPr lang="en-US" sz="3600" b="1">
                <a:solidFill>
                  <a:schemeClr val="accent1"/>
                </a:solidFill>
                <a:cs typeface="Poppins" pitchFamily="2" charset="77"/>
              </a:rPr>
              <a:t>VISION STATEMENT</a:t>
            </a:r>
            <a:endParaRPr sz="3600" b="1">
              <a:solidFill>
                <a:schemeClr val="accent1"/>
              </a:solidFill>
              <a:cs typeface="Poppins" pitchFamily="2" charset="77"/>
            </a:endParaRPr>
          </a:p>
        </p:txBody>
      </p:sp>
      <p:sp>
        <p:nvSpPr>
          <p:cNvPr id="6" name="TextBox 5">
            <a:extLst>
              <a:ext uri="{FF2B5EF4-FFF2-40B4-BE49-F238E27FC236}">
                <a16:creationId xmlns:a16="http://schemas.microsoft.com/office/drawing/2014/main" id="{B987D5F7-B661-3E47-AD0F-20983593DBC5}"/>
              </a:ext>
            </a:extLst>
          </p:cNvPr>
          <p:cNvSpPr txBox="1"/>
          <p:nvPr/>
        </p:nvSpPr>
        <p:spPr>
          <a:xfrm>
            <a:off x="6995455" y="489485"/>
            <a:ext cx="2783905" cy="246221"/>
          </a:xfrm>
          <a:prstGeom prst="rect">
            <a:avLst/>
          </a:prstGeom>
          <a:noFill/>
        </p:spPr>
        <p:txBody>
          <a:bodyPr wrap="square" rtlCol="0">
            <a:spAutoFit/>
          </a:bodyPr>
          <a:lstStyle/>
          <a:p>
            <a:r>
              <a:rPr lang="en-US" sz="1000" b="1" spc="150">
                <a:solidFill>
                  <a:schemeClr val="accent1"/>
                </a:solidFill>
                <a:latin typeface="Open Sans" panose="020B0606030504020204" pitchFamily="34" charset="0"/>
                <a:ea typeface="Open Sans" panose="020B0606030504020204" pitchFamily="34" charset="0"/>
                <a:cs typeface="Open Sans" panose="020B0606030504020204" pitchFamily="34" charset="0"/>
              </a:rPr>
              <a:t>OUR VISION AND MISSION</a:t>
            </a:r>
          </a:p>
        </p:txBody>
      </p:sp>
      <p:sp>
        <p:nvSpPr>
          <p:cNvPr id="7" name="TextBox 6">
            <a:extLst>
              <a:ext uri="{FF2B5EF4-FFF2-40B4-BE49-F238E27FC236}">
                <a16:creationId xmlns:a16="http://schemas.microsoft.com/office/drawing/2014/main" id="{B415241E-013E-2D4A-8FF0-001C5E151346}"/>
              </a:ext>
            </a:extLst>
          </p:cNvPr>
          <p:cNvSpPr txBox="1"/>
          <p:nvPr/>
        </p:nvSpPr>
        <p:spPr>
          <a:xfrm>
            <a:off x="6995456" y="2233521"/>
            <a:ext cx="4361307" cy="1200329"/>
          </a:xfrm>
          <a:prstGeom prst="rect">
            <a:avLst/>
          </a:prstGeom>
          <a:noFill/>
        </p:spPr>
        <p:txBody>
          <a:bodyPr wrap="square" rtlCol="0">
            <a:spAutoFit/>
          </a:bodyPr>
          <a:lstStyle/>
          <a:p>
            <a:pPr>
              <a:lnSpc>
                <a:spcPct val="100000"/>
              </a:lnSpc>
            </a:pPr>
            <a:r>
              <a:rPr lang="en-US" sz="180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The Richmond County School System will provide an equitable education for all students to prepare them for life beyond the classroom.</a:t>
            </a:r>
          </a:p>
        </p:txBody>
      </p:sp>
      <p:sp>
        <p:nvSpPr>
          <p:cNvPr id="9" name="TextBox 8">
            <a:extLst>
              <a:ext uri="{FF2B5EF4-FFF2-40B4-BE49-F238E27FC236}">
                <a16:creationId xmlns:a16="http://schemas.microsoft.com/office/drawing/2014/main" id="{16EA9E1E-9AB7-F745-ADED-294828207F04}"/>
              </a:ext>
            </a:extLst>
          </p:cNvPr>
          <p:cNvSpPr txBox="1"/>
          <p:nvPr/>
        </p:nvSpPr>
        <p:spPr>
          <a:xfrm>
            <a:off x="6995456" y="3663134"/>
            <a:ext cx="3521335" cy="1200329"/>
          </a:xfrm>
          <a:prstGeom prst="rect">
            <a:avLst/>
          </a:prstGeom>
          <a:noFill/>
        </p:spPr>
        <p:txBody>
          <a:bodyPr wrap="square" rtlCol="0">
            <a:spAutoFit/>
          </a:bodyPr>
          <a:lstStyle/>
          <a:p>
            <a:r>
              <a:rPr lang="en-US" sz="3600" b="1">
                <a:solidFill>
                  <a:schemeClr val="accent1"/>
                </a:solidFill>
                <a:cs typeface="Poppins" pitchFamily="2" charset="77"/>
              </a:rPr>
              <a:t>MISSION STATEMENT</a:t>
            </a:r>
            <a:endParaRPr sz="3600" b="1">
              <a:solidFill>
                <a:schemeClr val="accent1"/>
              </a:solidFill>
              <a:cs typeface="Poppins" pitchFamily="2" charset="77"/>
            </a:endParaRPr>
          </a:p>
        </p:txBody>
      </p:sp>
      <p:sp>
        <p:nvSpPr>
          <p:cNvPr id="10" name="TextBox 9">
            <a:extLst>
              <a:ext uri="{FF2B5EF4-FFF2-40B4-BE49-F238E27FC236}">
                <a16:creationId xmlns:a16="http://schemas.microsoft.com/office/drawing/2014/main" id="{93DA0A05-30B5-6D42-9B13-3B4FDDFDF707}"/>
              </a:ext>
            </a:extLst>
          </p:cNvPr>
          <p:cNvSpPr txBox="1"/>
          <p:nvPr/>
        </p:nvSpPr>
        <p:spPr>
          <a:xfrm>
            <a:off x="6995455" y="4863463"/>
            <a:ext cx="4361307" cy="1200329"/>
          </a:xfrm>
          <a:prstGeom prst="rect">
            <a:avLst/>
          </a:prstGeom>
          <a:noFill/>
        </p:spPr>
        <p:txBody>
          <a:bodyPr wrap="square" rtlCol="0">
            <a:spAutoFit/>
          </a:bodyPr>
          <a:lstStyle/>
          <a:p>
            <a:pPr>
              <a:lnSpc>
                <a:spcPct val="100000"/>
              </a:lnSpc>
            </a:pPr>
            <a:r>
              <a:rPr lang="en-US" sz="180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Building a globally competitive school system that educates the whole child through teaching, learning, collaboration, and innovation. </a:t>
            </a:r>
          </a:p>
        </p:txBody>
      </p:sp>
      <p:sp>
        <p:nvSpPr>
          <p:cNvPr id="11" name="Freeform: Shape 36">
            <a:extLst>
              <a:ext uri="{FF2B5EF4-FFF2-40B4-BE49-F238E27FC236}">
                <a16:creationId xmlns:a16="http://schemas.microsoft.com/office/drawing/2014/main" id="{39D1BB92-BCF3-C84B-A5F9-07E27C9BEA94}"/>
              </a:ext>
            </a:extLst>
          </p:cNvPr>
          <p:cNvSpPr/>
          <p:nvPr/>
        </p:nvSpPr>
        <p:spPr>
          <a:xfrm>
            <a:off x="443573" y="0"/>
            <a:ext cx="5871204" cy="6858000"/>
          </a:xfrm>
          <a:custGeom>
            <a:avLst/>
            <a:gdLst>
              <a:gd name="connsiteX0" fmla="*/ 0 w 11549043"/>
              <a:gd name="connsiteY0" fmla="*/ 0 h 13672458"/>
              <a:gd name="connsiteX1" fmla="*/ 9052032 w 11549043"/>
              <a:gd name="connsiteY1" fmla="*/ 0 h 13672458"/>
              <a:gd name="connsiteX2" fmla="*/ 9184161 w 11549043"/>
              <a:gd name="connsiteY2" fmla="*/ 205203 h 13672458"/>
              <a:gd name="connsiteX3" fmla="*/ 11496555 w 11549043"/>
              <a:gd name="connsiteY3" fmla="*/ 7241511 h 13672458"/>
              <a:gd name="connsiteX4" fmla="*/ 10606371 w 11549043"/>
              <a:gd name="connsiteY4" fmla="*/ 13625275 h 13672458"/>
              <a:gd name="connsiteX5" fmla="*/ 10589450 w 11549043"/>
              <a:gd name="connsiteY5" fmla="*/ 13666067 h 13672458"/>
              <a:gd name="connsiteX6" fmla="*/ 10579268 w 11549043"/>
              <a:gd name="connsiteY6" fmla="*/ 13664394 h 13672458"/>
              <a:gd name="connsiteX7" fmla="*/ 10579268 w 11549043"/>
              <a:gd name="connsiteY7" fmla="*/ 13672458 h 13672458"/>
              <a:gd name="connsiteX8" fmla="*/ 10508342 w 11549043"/>
              <a:gd name="connsiteY8" fmla="*/ 13672458 h 13672458"/>
              <a:gd name="connsiteX9" fmla="*/ 127510 w 11549043"/>
              <a:gd name="connsiteY9" fmla="*/ 13672458 h 13672458"/>
              <a:gd name="connsiteX10" fmla="*/ 0 w 11549043"/>
              <a:gd name="connsiteY10" fmla="*/ 13672458 h 1367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49043" h="13672458">
                <a:moveTo>
                  <a:pt x="0" y="0"/>
                </a:moveTo>
                <a:lnTo>
                  <a:pt x="9052032" y="0"/>
                </a:lnTo>
                <a:lnTo>
                  <a:pt x="9184161" y="205203"/>
                </a:lnTo>
                <a:cubicBezTo>
                  <a:pt x="10449566" y="2240190"/>
                  <a:pt x="11284442" y="4654995"/>
                  <a:pt x="11496555" y="7241511"/>
                </a:cubicBezTo>
                <a:cubicBezTo>
                  <a:pt x="11687020" y="9564099"/>
                  <a:pt x="11352090" y="11741709"/>
                  <a:pt x="10606371" y="13625275"/>
                </a:cubicBezTo>
                <a:lnTo>
                  <a:pt x="10589450" y="13666067"/>
                </a:lnTo>
                <a:lnTo>
                  <a:pt x="10579268" y="13664394"/>
                </a:lnTo>
                <a:lnTo>
                  <a:pt x="10579268" y="13672458"/>
                </a:lnTo>
                <a:lnTo>
                  <a:pt x="10508342" y="13672458"/>
                </a:lnTo>
                <a:lnTo>
                  <a:pt x="127510" y="13672458"/>
                </a:lnTo>
                <a:lnTo>
                  <a:pt x="0" y="13672458"/>
                </a:lnTo>
                <a:close/>
              </a:path>
            </a:pathLst>
          </a:custGeom>
          <a:solidFill>
            <a:srgbClr val="FBD87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900"/>
          </a:p>
        </p:txBody>
      </p:sp>
      <p:sp>
        <p:nvSpPr>
          <p:cNvPr id="17" name="Freeform: Shape 36">
            <a:extLst>
              <a:ext uri="{FF2B5EF4-FFF2-40B4-BE49-F238E27FC236}">
                <a16:creationId xmlns:a16="http://schemas.microsoft.com/office/drawing/2014/main" id="{7F6F5B08-8C67-7141-9D13-081A85234AEF}"/>
              </a:ext>
            </a:extLst>
          </p:cNvPr>
          <p:cNvSpPr>
            <a:spLocks/>
          </p:cNvSpPr>
          <p:nvPr/>
        </p:nvSpPr>
        <p:spPr>
          <a:xfrm>
            <a:off x="-927" y="0"/>
            <a:ext cx="5871204" cy="6858000"/>
          </a:xfrm>
          <a:custGeom>
            <a:avLst/>
            <a:gdLst>
              <a:gd name="connsiteX0" fmla="*/ 0 w 11549043"/>
              <a:gd name="connsiteY0" fmla="*/ 0 h 13672458"/>
              <a:gd name="connsiteX1" fmla="*/ 9052032 w 11549043"/>
              <a:gd name="connsiteY1" fmla="*/ 0 h 13672458"/>
              <a:gd name="connsiteX2" fmla="*/ 9184161 w 11549043"/>
              <a:gd name="connsiteY2" fmla="*/ 205203 h 13672458"/>
              <a:gd name="connsiteX3" fmla="*/ 11496555 w 11549043"/>
              <a:gd name="connsiteY3" fmla="*/ 7241511 h 13672458"/>
              <a:gd name="connsiteX4" fmla="*/ 10606371 w 11549043"/>
              <a:gd name="connsiteY4" fmla="*/ 13625275 h 13672458"/>
              <a:gd name="connsiteX5" fmla="*/ 10589450 w 11549043"/>
              <a:gd name="connsiteY5" fmla="*/ 13666067 h 13672458"/>
              <a:gd name="connsiteX6" fmla="*/ 10579268 w 11549043"/>
              <a:gd name="connsiteY6" fmla="*/ 13664394 h 13672458"/>
              <a:gd name="connsiteX7" fmla="*/ 10579268 w 11549043"/>
              <a:gd name="connsiteY7" fmla="*/ 13672458 h 13672458"/>
              <a:gd name="connsiteX8" fmla="*/ 10508342 w 11549043"/>
              <a:gd name="connsiteY8" fmla="*/ 13672458 h 13672458"/>
              <a:gd name="connsiteX9" fmla="*/ 127510 w 11549043"/>
              <a:gd name="connsiteY9" fmla="*/ 13672458 h 13672458"/>
              <a:gd name="connsiteX10" fmla="*/ 0 w 11549043"/>
              <a:gd name="connsiteY10" fmla="*/ 13672458 h 1367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49043" h="13672458">
                <a:moveTo>
                  <a:pt x="0" y="0"/>
                </a:moveTo>
                <a:lnTo>
                  <a:pt x="9052032" y="0"/>
                </a:lnTo>
                <a:lnTo>
                  <a:pt x="9184161" y="205203"/>
                </a:lnTo>
                <a:cubicBezTo>
                  <a:pt x="10449566" y="2240190"/>
                  <a:pt x="11284442" y="4654995"/>
                  <a:pt x="11496555" y="7241511"/>
                </a:cubicBezTo>
                <a:cubicBezTo>
                  <a:pt x="11687020" y="9564099"/>
                  <a:pt x="11352090" y="11741709"/>
                  <a:pt x="10606371" y="13625275"/>
                </a:cubicBezTo>
                <a:lnTo>
                  <a:pt x="10589450" y="13666067"/>
                </a:lnTo>
                <a:lnTo>
                  <a:pt x="10579268" y="13664394"/>
                </a:lnTo>
                <a:lnTo>
                  <a:pt x="10579268" y="13672458"/>
                </a:lnTo>
                <a:lnTo>
                  <a:pt x="10508342" y="13672458"/>
                </a:lnTo>
                <a:lnTo>
                  <a:pt x="127510" y="13672458"/>
                </a:lnTo>
                <a:lnTo>
                  <a:pt x="0" y="13672458"/>
                </a:lnTo>
                <a:close/>
              </a:path>
            </a:pathLst>
          </a:custGeom>
          <a:blipFill>
            <a:blip r:embed="rId2"/>
            <a:stretch>
              <a:fillRect l="-37855" t="1" r="-37749" b="-20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en-ID" sz="900"/>
          </a:p>
        </p:txBody>
      </p:sp>
      <p:sp>
        <p:nvSpPr>
          <p:cNvPr id="13" name="Rounded Rectangle 1">
            <a:extLst>
              <a:ext uri="{FF2B5EF4-FFF2-40B4-BE49-F238E27FC236}">
                <a16:creationId xmlns:a16="http://schemas.microsoft.com/office/drawing/2014/main" id="{8F988948-AFAE-D24C-A371-DA26D197D481}"/>
              </a:ext>
            </a:extLst>
          </p:cNvPr>
          <p:cNvSpPr/>
          <p:nvPr/>
        </p:nvSpPr>
        <p:spPr>
          <a:xfrm>
            <a:off x="3775292" y="664578"/>
            <a:ext cx="2610664" cy="1358678"/>
          </a:xfrm>
          <a:prstGeom prst="roundRect">
            <a:avLst/>
          </a:prstGeom>
          <a:solidFill>
            <a:schemeClr val="bg1"/>
          </a:solidFill>
          <a:ln>
            <a:noFill/>
          </a:ln>
          <a:effectLst>
            <a:outerShdw blurRad="787400" dist="38100" dir="2700000" sx="113000" sy="113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sz="900"/>
          </a:p>
        </p:txBody>
      </p:sp>
      <p:pic>
        <p:nvPicPr>
          <p:cNvPr id="14" name="Picture 13">
            <a:extLst>
              <a:ext uri="{FF2B5EF4-FFF2-40B4-BE49-F238E27FC236}">
                <a16:creationId xmlns:a16="http://schemas.microsoft.com/office/drawing/2014/main" id="{3F5434B9-6BEC-E54A-91E0-32815F89BA63}"/>
              </a:ext>
            </a:extLst>
          </p:cNvPr>
          <p:cNvPicPr>
            <a:picLocks noChangeAspect="1"/>
          </p:cNvPicPr>
          <p:nvPr/>
        </p:nvPicPr>
        <p:blipFill>
          <a:blip r:embed="rId3"/>
          <a:stretch>
            <a:fillRect/>
          </a:stretch>
        </p:blipFill>
        <p:spPr>
          <a:xfrm>
            <a:off x="4060289" y="872303"/>
            <a:ext cx="2035711" cy="903088"/>
          </a:xfrm>
          <a:prstGeom prst="rect">
            <a:avLst/>
          </a:prstGeom>
        </p:spPr>
      </p:pic>
      <p:sp>
        <p:nvSpPr>
          <p:cNvPr id="19" name="Slide Number Placeholder 5">
            <a:extLst>
              <a:ext uri="{FF2B5EF4-FFF2-40B4-BE49-F238E27FC236}">
                <a16:creationId xmlns:a16="http://schemas.microsoft.com/office/drawing/2014/main" id="{1EC2C713-E296-F645-9333-DC867D396E75}"/>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57893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RCSS Strategy Map">
    <p:spTree>
      <p:nvGrpSpPr>
        <p:cNvPr id="1" name=""/>
        <p:cNvGrpSpPr/>
        <p:nvPr/>
      </p:nvGrpSpPr>
      <p:grpSpPr>
        <a:xfrm>
          <a:off x="0" y="0"/>
          <a:ext cx="0" cy="0"/>
          <a:chOff x="0" y="0"/>
          <a:chExt cx="0" cy="0"/>
        </a:xfrm>
      </p:grpSpPr>
      <p:pic>
        <p:nvPicPr>
          <p:cNvPr id="6" name="Picture 5" descr="Timeline&#10;&#10;Description automatically generated">
            <a:extLst>
              <a:ext uri="{FF2B5EF4-FFF2-40B4-BE49-F238E27FC236}">
                <a16:creationId xmlns:a16="http://schemas.microsoft.com/office/drawing/2014/main" id="{B9C72305-B27E-434D-9158-5AF6D07B52FB}"/>
              </a:ext>
            </a:extLst>
          </p:cNvPr>
          <p:cNvPicPr>
            <a:picLocks noChangeAspect="1"/>
          </p:cNvPicPr>
          <p:nvPr/>
        </p:nvPicPr>
        <p:blipFill>
          <a:blip r:embed="rId2"/>
          <a:stretch>
            <a:fillRect/>
          </a:stretch>
        </p:blipFill>
        <p:spPr>
          <a:xfrm>
            <a:off x="679621" y="382287"/>
            <a:ext cx="10832757" cy="6093426"/>
          </a:xfrm>
          <a:prstGeom prst="rect">
            <a:avLst/>
          </a:prstGeom>
        </p:spPr>
      </p:pic>
      <p:sp>
        <p:nvSpPr>
          <p:cNvPr id="7" name="Slide Number Placeholder 5">
            <a:extLst>
              <a:ext uri="{FF2B5EF4-FFF2-40B4-BE49-F238E27FC236}">
                <a16:creationId xmlns:a16="http://schemas.microsoft.com/office/drawing/2014/main" id="{4CC2491D-6318-0C47-A4D6-85273C2DB812}"/>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73160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9" y="3644900"/>
            <a:ext cx="3724528" cy="1808707"/>
          </a:xfrm>
        </p:spPr>
        <p:txBody>
          <a:bodyPr>
            <a:normAutofit/>
          </a:bodyPr>
          <a:lstStyle>
            <a:lvl1pPr marL="0" indent="0">
              <a:lnSpc>
                <a:spcPct val="100000"/>
              </a:lnSpc>
              <a:spcBef>
                <a:spcPts val="200"/>
              </a:spcBef>
              <a:buFont typeface="Arial" panose="020B0604020202020204" pitchFamily="34" charse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ltLang="en-US"/>
              <a:t>Name Here</a:t>
            </a:r>
            <a:endParaRPr lang="en-US"/>
          </a:p>
          <a:p>
            <a:r>
              <a:rPr lang="en-US" altLang="en-US">
                <a:cs typeface="Calibri"/>
              </a:rPr>
              <a:t>Title Here</a:t>
            </a:r>
          </a:p>
          <a:p>
            <a:r>
              <a:rPr lang="en-US" altLang="en-US">
                <a:cs typeface="Calibri"/>
              </a:rPr>
              <a:t>Office/Department Here</a:t>
            </a:r>
            <a:endParaRPr lang="en-US" altLang="en-US"/>
          </a:p>
          <a:p>
            <a:r>
              <a:rPr lang="en-US" altLang="en-US"/>
              <a:t>Date</a:t>
            </a:r>
            <a:endParaRPr lang="en-US">
              <a:cs typeface="Calibri" panose="020F0502020204030204"/>
            </a:endParaRPr>
          </a:p>
        </p:txBody>
      </p:sp>
      <p:sp>
        <p:nvSpPr>
          <p:cNvPr id="6" name="Oval 5">
            <a:extLst>
              <a:ext uri="{FF2B5EF4-FFF2-40B4-BE49-F238E27FC236}">
                <a16:creationId xmlns:a16="http://schemas.microsoft.com/office/drawing/2014/main" id="{D4963D53-6969-914E-851C-8A73A85B5720}"/>
              </a:ext>
            </a:extLst>
          </p:cNvPr>
          <p:cNvSpPr/>
          <p:nvPr/>
        </p:nvSpPr>
        <p:spPr>
          <a:xfrm>
            <a:off x="5603186" y="1751512"/>
            <a:ext cx="5260828" cy="4236829"/>
          </a:xfrm>
          <a:prstGeom prst="ellipse">
            <a:avLst/>
          </a:prstGeom>
          <a:solidFill>
            <a:srgbClr val="FBD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sp>
        <p:nvSpPr>
          <p:cNvPr id="7" name="Oval 6">
            <a:extLst>
              <a:ext uri="{FF2B5EF4-FFF2-40B4-BE49-F238E27FC236}">
                <a16:creationId xmlns:a16="http://schemas.microsoft.com/office/drawing/2014/main" id="{E75AFC0D-FA19-6049-9277-6D57E9B8D880}"/>
              </a:ext>
            </a:extLst>
          </p:cNvPr>
          <p:cNvSpPr/>
          <p:nvPr/>
        </p:nvSpPr>
        <p:spPr>
          <a:xfrm>
            <a:off x="6718119" y="1096436"/>
            <a:ext cx="5260828" cy="42368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pic>
        <p:nvPicPr>
          <p:cNvPr id="9" name="Picture Placeholder 3">
            <a:extLst>
              <a:ext uri="{FF2B5EF4-FFF2-40B4-BE49-F238E27FC236}">
                <a16:creationId xmlns:a16="http://schemas.microsoft.com/office/drawing/2014/main" id="{51074F20-888F-CA40-A6B0-2CFDC31AA13D}"/>
              </a:ext>
            </a:extLst>
          </p:cNvPr>
          <p:cNvPicPr preferRelativeResize="0">
            <a:picLocks noChangeAspect="1"/>
          </p:cNvPicPr>
          <p:nvPr/>
        </p:nvPicPr>
        <p:blipFill rotWithShape="1">
          <a:blip r:embed="rId2"/>
          <a:srcRect l="16079" t="17453" r="11200" b="9826"/>
          <a:stretch/>
        </p:blipFill>
        <p:spPr>
          <a:xfrm>
            <a:off x="5664200" y="1498917"/>
            <a:ext cx="6051010" cy="4031971"/>
          </a:xfrm>
          <a:prstGeom prst="ellipse">
            <a:avLst/>
          </a:prstGeom>
        </p:spPr>
      </p:pic>
      <p:pic>
        <p:nvPicPr>
          <p:cNvPr id="10" name="Picture 9">
            <a:extLst>
              <a:ext uri="{FF2B5EF4-FFF2-40B4-BE49-F238E27FC236}">
                <a16:creationId xmlns:a16="http://schemas.microsoft.com/office/drawing/2014/main" id="{B487D0A9-13E4-5E4B-8202-CED5DBB9247A}"/>
              </a:ext>
            </a:extLst>
          </p:cNvPr>
          <p:cNvPicPr>
            <a:picLocks noChangeAspect="1"/>
          </p:cNvPicPr>
          <p:nvPr/>
        </p:nvPicPr>
        <p:blipFill>
          <a:blip r:embed="rId3"/>
          <a:stretch>
            <a:fillRect/>
          </a:stretch>
        </p:blipFill>
        <p:spPr>
          <a:xfrm>
            <a:off x="839788" y="1151449"/>
            <a:ext cx="1738494" cy="771236"/>
          </a:xfrm>
          <a:prstGeom prst="rect">
            <a:avLst/>
          </a:prstGeom>
        </p:spPr>
      </p:pic>
      <p:sp>
        <p:nvSpPr>
          <p:cNvPr id="11" name="Slide Number Placeholder 5">
            <a:extLst>
              <a:ext uri="{FF2B5EF4-FFF2-40B4-BE49-F238E27FC236}">
                <a16:creationId xmlns:a16="http://schemas.microsoft.com/office/drawing/2014/main" id="{DDD48D20-35F3-CE4F-897A-1423A32B6022}"/>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12" name="Text Placeholder 11">
            <a:extLst>
              <a:ext uri="{FF2B5EF4-FFF2-40B4-BE49-F238E27FC236}">
                <a16:creationId xmlns:a16="http://schemas.microsoft.com/office/drawing/2014/main" id="{28329CC0-23D5-704E-B23C-658EB1923CF5}"/>
              </a:ext>
            </a:extLst>
          </p:cNvPr>
          <p:cNvSpPr>
            <a:spLocks noGrp="1"/>
          </p:cNvSpPr>
          <p:nvPr>
            <p:ph type="body" sz="quarter" idx="13" hasCustomPrompt="1"/>
          </p:nvPr>
        </p:nvSpPr>
        <p:spPr>
          <a:xfrm>
            <a:off x="839788" y="2501900"/>
            <a:ext cx="3948112" cy="1054100"/>
          </a:xfrm>
        </p:spPr>
        <p:txBody>
          <a:bodyPr anchor="t">
            <a:normAutofit/>
          </a:bodyPr>
          <a:lstStyle>
            <a:lvl1pPr marL="0" indent="0">
              <a:buNone/>
              <a:defRPr sz="3200" b="1">
                <a:solidFill>
                  <a:schemeClr val="accent1"/>
                </a:solidFill>
              </a:defRPr>
            </a:lvl1pPr>
          </a:lstStyle>
          <a:p>
            <a:pPr lvl="0"/>
            <a:r>
              <a:rPr lang="en-US"/>
              <a:t>SECTION TITLE GOES    </a:t>
            </a:r>
          </a:p>
          <a:p>
            <a:pPr lvl="0"/>
            <a:r>
              <a:rPr lang="en-US"/>
              <a:t>HERE</a:t>
            </a:r>
          </a:p>
        </p:txBody>
      </p:sp>
    </p:spTree>
    <p:extLst>
      <p:ext uri="{BB962C8B-B14F-4D97-AF65-F5344CB8AC3E}">
        <p14:creationId xmlns:p14="http://schemas.microsoft.com/office/powerpoint/2010/main" val="1254782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10" name="Slide Number Placeholder 5">
            <a:extLst>
              <a:ext uri="{FF2B5EF4-FFF2-40B4-BE49-F238E27FC236}">
                <a16:creationId xmlns:a16="http://schemas.microsoft.com/office/drawing/2014/main" id="{DCEA78DF-D022-AD43-80BA-519044C4219B}"/>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11" name="Picture Placeholder 4">
            <a:extLst>
              <a:ext uri="{FF2B5EF4-FFF2-40B4-BE49-F238E27FC236}">
                <a16:creationId xmlns:a16="http://schemas.microsoft.com/office/drawing/2014/main" id="{2E9306D2-9936-7A40-9D44-E3E1E00E12FD}"/>
              </a:ext>
            </a:extLst>
          </p:cNvPr>
          <p:cNvSpPr>
            <a:spLocks noGrp="1"/>
          </p:cNvSpPr>
          <p:nvPr>
            <p:ph type="pic" sz="quarter" idx="11" hasCustomPrompt="1"/>
          </p:nvPr>
        </p:nvSpPr>
        <p:spPr>
          <a:xfrm>
            <a:off x="6785873" y="850900"/>
            <a:ext cx="5406126" cy="4953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2" name="Text Placeholder 11">
            <a:extLst>
              <a:ext uri="{FF2B5EF4-FFF2-40B4-BE49-F238E27FC236}">
                <a16:creationId xmlns:a16="http://schemas.microsoft.com/office/drawing/2014/main" id="{CDE0AE4F-9721-824D-8402-B11D4D2168B1}"/>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2832232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60960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Slide Number Placeholder 5">
            <a:extLst>
              <a:ext uri="{FF2B5EF4-FFF2-40B4-BE49-F238E27FC236}">
                <a16:creationId xmlns:a16="http://schemas.microsoft.com/office/drawing/2014/main" id="{B003714A-7A3B-8C4F-8913-4DE1AA2BB61A}"/>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7" name="Picture Placeholder 4">
            <a:extLst>
              <a:ext uri="{FF2B5EF4-FFF2-40B4-BE49-F238E27FC236}">
                <a16:creationId xmlns:a16="http://schemas.microsoft.com/office/drawing/2014/main" id="{5B1C72BF-B02D-CC49-B560-060C79085AEE}"/>
              </a:ext>
            </a:extLst>
          </p:cNvPr>
          <p:cNvSpPr>
            <a:spLocks noGrp="1"/>
          </p:cNvSpPr>
          <p:nvPr>
            <p:ph type="pic" sz="quarter" idx="11" hasCustomPrompt="1"/>
          </p:nvPr>
        </p:nvSpPr>
        <p:spPr>
          <a:xfrm>
            <a:off x="0" y="850900"/>
            <a:ext cx="5406126" cy="4953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0" name="Text Placeholder 11">
            <a:extLst>
              <a:ext uri="{FF2B5EF4-FFF2-40B4-BE49-F238E27FC236}">
                <a16:creationId xmlns:a16="http://schemas.microsoft.com/office/drawing/2014/main" id="{270EFB8C-6DB3-AD49-8522-603E499C26B8}"/>
              </a:ext>
            </a:extLst>
          </p:cNvPr>
          <p:cNvSpPr>
            <a:spLocks noGrp="1"/>
          </p:cNvSpPr>
          <p:nvPr>
            <p:ph type="body" sz="quarter" idx="13" hasCustomPrompt="1"/>
          </p:nvPr>
        </p:nvSpPr>
        <p:spPr>
          <a:xfrm>
            <a:off x="6096000" y="1327111"/>
            <a:ext cx="3325812" cy="1054100"/>
          </a:xfrm>
        </p:spPr>
        <p:txBody>
          <a:bodyPr anchor="t">
            <a:normAutofit/>
          </a:bodyPr>
          <a:lstStyle>
            <a:lvl1pPr marL="0" indent="0">
              <a:buNone/>
              <a:defRPr sz="3200" b="1">
                <a:solidFill>
                  <a:schemeClr val="accent1"/>
                </a:solidFill>
              </a:defRPr>
            </a:lvl1pPr>
          </a:lstStyle>
          <a:p>
            <a:pPr lvl="0"/>
            <a:r>
              <a:rPr lang="en-US"/>
              <a:t>SLIDE TITLE GOES</a:t>
            </a:r>
          </a:p>
          <a:p>
            <a:pPr lvl="0"/>
            <a:r>
              <a:rPr lang="en-US"/>
              <a:t>HERE</a:t>
            </a:r>
          </a:p>
        </p:txBody>
      </p:sp>
    </p:spTree>
    <p:extLst>
      <p:ext uri="{BB962C8B-B14F-4D97-AF65-F5344CB8AC3E}">
        <p14:creationId xmlns:p14="http://schemas.microsoft.com/office/powerpoint/2010/main" val="3180699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39116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10692052" y="6199290"/>
            <a:ext cx="990359" cy="439346"/>
          </a:xfrm>
          <a:prstGeom prst="rect">
            <a:avLst/>
          </a:prstGeom>
        </p:spPr>
      </p:pic>
      <p:sp>
        <p:nvSpPr>
          <p:cNvPr id="6" name="Slide Number Placeholder 5">
            <a:extLst>
              <a:ext uri="{FF2B5EF4-FFF2-40B4-BE49-F238E27FC236}">
                <a16:creationId xmlns:a16="http://schemas.microsoft.com/office/drawing/2014/main" id="{98D4E637-4E45-414B-8B9B-C4F9EE2AADA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7" name="Picture Placeholder 4">
            <a:extLst>
              <a:ext uri="{FF2B5EF4-FFF2-40B4-BE49-F238E27FC236}">
                <a16:creationId xmlns:a16="http://schemas.microsoft.com/office/drawing/2014/main" id="{5DE131EE-2801-8348-99FD-0CE9661ABC0B}"/>
              </a:ext>
            </a:extLst>
          </p:cNvPr>
          <p:cNvSpPr>
            <a:spLocks noGrp="1"/>
          </p:cNvSpPr>
          <p:nvPr>
            <p:ph type="pic" sz="quarter" idx="11" hasCustomPrompt="1"/>
          </p:nvPr>
        </p:nvSpPr>
        <p:spPr>
          <a:xfrm>
            <a:off x="0" y="0"/>
            <a:ext cx="3517900" cy="6858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0" name="Text Placeholder 11">
            <a:extLst>
              <a:ext uri="{FF2B5EF4-FFF2-40B4-BE49-F238E27FC236}">
                <a16:creationId xmlns:a16="http://schemas.microsoft.com/office/drawing/2014/main" id="{44FDBE8A-4400-2C4E-B128-F6266C99025D}"/>
              </a:ext>
            </a:extLst>
          </p:cNvPr>
          <p:cNvSpPr>
            <a:spLocks noGrp="1"/>
          </p:cNvSpPr>
          <p:nvPr>
            <p:ph type="body" sz="quarter" idx="13" hasCustomPrompt="1"/>
          </p:nvPr>
        </p:nvSpPr>
        <p:spPr>
          <a:xfrm>
            <a:off x="3911600" y="1466811"/>
            <a:ext cx="3325812" cy="1054100"/>
          </a:xfrm>
        </p:spPr>
        <p:txBody>
          <a:bodyPr anchor="t">
            <a:normAutofit/>
          </a:bodyPr>
          <a:lstStyle>
            <a:lvl1pPr marL="0" indent="0">
              <a:buNone/>
              <a:defRPr sz="3200" b="1">
                <a:solidFill>
                  <a:schemeClr val="accent1"/>
                </a:solidFill>
              </a:defRPr>
            </a:lvl1pPr>
          </a:lstStyle>
          <a:p>
            <a:pPr lvl="0"/>
            <a:r>
              <a:rPr lang="en-US"/>
              <a:t>SLIDE TITLE GOES </a:t>
            </a:r>
          </a:p>
          <a:p>
            <a:pPr lvl="0"/>
            <a:r>
              <a:rPr lang="en-US"/>
              <a:t>HERE</a:t>
            </a:r>
          </a:p>
        </p:txBody>
      </p:sp>
    </p:spTree>
    <p:extLst>
      <p:ext uri="{BB962C8B-B14F-4D97-AF65-F5344CB8AC3E}">
        <p14:creationId xmlns:p14="http://schemas.microsoft.com/office/powerpoint/2010/main" val="2761594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02EE2FFE-B707-474D-8F0C-8843A90F071D}"/>
              </a:ext>
            </a:extLst>
          </p:cNvPr>
          <p:cNvSpPr>
            <a:spLocks noGrp="1"/>
          </p:cNvSpPr>
          <p:nvPr>
            <p:ph type="pic" sz="quarter" idx="11" hasCustomPrompt="1"/>
          </p:nvPr>
        </p:nvSpPr>
        <p:spPr>
          <a:xfrm>
            <a:off x="8674099" y="0"/>
            <a:ext cx="3517900" cy="6858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1" name="Slide Number Placeholder 5">
            <a:extLst>
              <a:ext uri="{FF2B5EF4-FFF2-40B4-BE49-F238E27FC236}">
                <a16:creationId xmlns:a16="http://schemas.microsoft.com/office/drawing/2014/main" id="{68FA4FCB-4CDC-694C-8793-9301E5B4E34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pic>
        <p:nvPicPr>
          <p:cNvPr id="6" name="Picture 5">
            <a:extLst>
              <a:ext uri="{FF2B5EF4-FFF2-40B4-BE49-F238E27FC236}">
                <a16:creationId xmlns:a16="http://schemas.microsoft.com/office/drawing/2014/main" id="{9397D99B-2892-D34A-AABA-6244C6763650}"/>
              </a:ext>
            </a:extLst>
          </p:cNvPr>
          <p:cNvPicPr>
            <a:picLocks noChangeAspect="1"/>
          </p:cNvPicPr>
          <p:nvPr/>
        </p:nvPicPr>
        <p:blipFill>
          <a:blip r:embed="rId2"/>
          <a:stretch>
            <a:fillRect/>
          </a:stretch>
        </p:blipFill>
        <p:spPr>
          <a:xfrm>
            <a:off x="355841" y="6199290"/>
            <a:ext cx="990359" cy="439346"/>
          </a:xfrm>
          <a:prstGeom prst="rect">
            <a:avLst/>
          </a:prstGeom>
        </p:spPr>
      </p:pic>
      <p:sp>
        <p:nvSpPr>
          <p:cNvPr id="10" name="Text Placeholder 3">
            <a:extLst>
              <a:ext uri="{FF2B5EF4-FFF2-40B4-BE49-F238E27FC236}">
                <a16:creationId xmlns:a16="http://schemas.microsoft.com/office/drawing/2014/main" id="{E042F3DD-BFD1-9E40-8034-BE179D1773B6}"/>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sp>
        <p:nvSpPr>
          <p:cNvPr id="13" name="Text Placeholder 11">
            <a:extLst>
              <a:ext uri="{FF2B5EF4-FFF2-40B4-BE49-F238E27FC236}">
                <a16:creationId xmlns:a16="http://schemas.microsoft.com/office/drawing/2014/main" id="{C349B297-0FB0-A242-87D5-D986D5AD3F11}"/>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1506665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Oval 5">
            <a:extLst>
              <a:ext uri="{FF2B5EF4-FFF2-40B4-BE49-F238E27FC236}">
                <a16:creationId xmlns:a16="http://schemas.microsoft.com/office/drawing/2014/main" id="{EC2E64C6-8161-FC4C-BC1A-16E9A4EB4CFA}"/>
              </a:ext>
            </a:extLst>
          </p:cNvPr>
          <p:cNvSpPr/>
          <p:nvPr/>
        </p:nvSpPr>
        <p:spPr>
          <a:xfrm>
            <a:off x="6958774" y="1057607"/>
            <a:ext cx="4588560" cy="45868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id="{3EF88F79-2468-9746-825B-5C05AF6E1920}"/>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11" name="Picture Placeholder 4">
            <a:extLst>
              <a:ext uri="{FF2B5EF4-FFF2-40B4-BE49-F238E27FC236}">
                <a16:creationId xmlns:a16="http://schemas.microsoft.com/office/drawing/2014/main" id="{8CD0B49A-CEA5-434F-9A98-3FCE6D948921}"/>
              </a:ext>
            </a:extLst>
          </p:cNvPr>
          <p:cNvSpPr>
            <a:spLocks noGrp="1"/>
          </p:cNvSpPr>
          <p:nvPr>
            <p:ph type="pic" sz="quarter" idx="15" hasCustomPrompt="1"/>
          </p:nvPr>
        </p:nvSpPr>
        <p:spPr>
          <a:xfrm>
            <a:off x="6881931" y="1296623"/>
            <a:ext cx="4470280" cy="4469406"/>
          </a:xfrm>
          <a:custGeom>
            <a:avLst/>
            <a:gdLst>
              <a:gd name="connsiteX0" fmla="*/ 5043949 w 10087897"/>
              <a:gd name="connsiteY0" fmla="*/ 0 h 10087896"/>
              <a:gd name="connsiteX1" fmla="*/ 10087897 w 10087897"/>
              <a:gd name="connsiteY1" fmla="*/ 5043948 h 10087896"/>
              <a:gd name="connsiteX2" fmla="*/ 5043949 w 10087897"/>
              <a:gd name="connsiteY2" fmla="*/ 10087896 h 10087896"/>
              <a:gd name="connsiteX3" fmla="*/ 0 w 10087897"/>
              <a:gd name="connsiteY3" fmla="*/ 5043948 h 10087896"/>
              <a:gd name="connsiteX4" fmla="*/ 5043949 w 10087897"/>
              <a:gd name="connsiteY4" fmla="*/ 0 h 1008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7897" h="10087896">
                <a:moveTo>
                  <a:pt x="5043949" y="0"/>
                </a:moveTo>
                <a:cubicBezTo>
                  <a:pt x="7829645" y="0"/>
                  <a:pt x="10087897" y="2258252"/>
                  <a:pt x="10087897" y="5043948"/>
                </a:cubicBezTo>
                <a:cubicBezTo>
                  <a:pt x="10087897" y="7829644"/>
                  <a:pt x="7829645" y="10087896"/>
                  <a:pt x="5043949" y="10087896"/>
                </a:cubicBezTo>
                <a:cubicBezTo>
                  <a:pt x="2258252" y="10087896"/>
                  <a:pt x="0" y="7829644"/>
                  <a:pt x="0" y="5043948"/>
                </a:cubicBezTo>
                <a:cubicBezTo>
                  <a:pt x="0" y="2258252"/>
                  <a:pt x="2258252" y="0"/>
                  <a:pt x="5043949" y="0"/>
                </a:cubicBez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2" name="Text Placeholder 11">
            <a:extLst>
              <a:ext uri="{FF2B5EF4-FFF2-40B4-BE49-F238E27FC236}">
                <a16:creationId xmlns:a16="http://schemas.microsoft.com/office/drawing/2014/main" id="{58A25A5D-58D6-8D4A-A21C-FF3C378A7CE9}"/>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1693916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998ADDC-CC7F-7B46-BE09-E734735B99FE}"/>
              </a:ext>
            </a:extLst>
          </p:cNvPr>
          <p:cNvPicPr>
            <a:picLocks noChangeAspect="1"/>
          </p:cNvPicPr>
          <p:nvPr/>
        </p:nvPicPr>
        <p:blipFill>
          <a:blip r:embed="rId20"/>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01826571-1E0B-5049-A56F-A4DB6660C508}"/>
              </a:ext>
            </a:extLst>
          </p:cNvPr>
          <p:cNvSpPr>
            <a:spLocks noGrp="1"/>
          </p:cNvSpPr>
          <p:nvPr>
            <p:ph type="body" idx="1"/>
          </p:nvPr>
        </p:nvSpPr>
        <p:spPr>
          <a:xfrm>
            <a:off x="838200" y="1825625"/>
            <a:ext cx="10515600" cy="6492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D173B79D-4387-0746-857F-F4B685E5DA28}"/>
              </a:ext>
            </a:extLst>
          </p:cNvPr>
          <p:cNvSpPr>
            <a:spLocks noGrp="1"/>
          </p:cNvSpPr>
          <p:nvPr>
            <p:ph type="sldNum" sz="quarter" idx="4"/>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2" name="Title Placeholder 1">
            <a:extLst>
              <a:ext uri="{FF2B5EF4-FFF2-40B4-BE49-F238E27FC236}">
                <a16:creationId xmlns:a16="http://schemas.microsoft.com/office/drawing/2014/main" id="{3C96CA54-BEA8-9A44-A7B9-D1948FCF1618}"/>
              </a:ext>
            </a:extLst>
          </p:cNvPr>
          <p:cNvSpPr>
            <a:spLocks noGrp="1"/>
          </p:cNvSpPr>
          <p:nvPr>
            <p:ph type="title"/>
          </p:nvPr>
        </p:nvSpPr>
        <p:spPr>
          <a:xfrm>
            <a:off x="838200" y="3490222"/>
            <a:ext cx="10515600" cy="5461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5221599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51" r:id="rId13"/>
    <p:sldLayoutId id="2147483754" r:id="rId14"/>
    <p:sldLayoutId id="2147483752" r:id="rId15"/>
    <p:sldLayoutId id="2147483747" r:id="rId16"/>
    <p:sldLayoutId id="2147483748" r:id="rId17"/>
    <p:sldLayoutId id="2147483753" r:id="rId18"/>
  </p:sldLayoutIdLst>
  <p:txStyles>
    <p:title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mailto:HOWARAL2@BOE.RICHMOND.K12.GA.US" TargetMode="Externa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0"/>
          </p:nvPr>
        </p:nvSpPr>
        <p:spPr>
          <a:xfrm>
            <a:off x="3221624" y="4062244"/>
            <a:ext cx="5448126" cy="914011"/>
          </a:xfrm>
        </p:spPr>
        <p:txBody>
          <a:bodyPr>
            <a:normAutofit fontScale="25000" lnSpcReduction="20000"/>
          </a:bodyPr>
          <a:lstStyle/>
          <a:p>
            <a:endParaRPr lang="en-US" dirty="0"/>
          </a:p>
          <a:p>
            <a:r>
              <a:rPr lang="en-US" sz="4800" dirty="0">
                <a:solidFill>
                  <a:schemeClr val="tx1"/>
                </a:solidFill>
                <a:cs typeface="Calibri"/>
              </a:rPr>
              <a:t>Day:  Thursday</a:t>
            </a:r>
            <a:endParaRPr lang="en-US" sz="4800" dirty="0">
              <a:solidFill>
                <a:schemeClr val="tx1"/>
              </a:solidFill>
              <a:ea typeface="Calibri"/>
              <a:cs typeface="Calibri"/>
            </a:endParaRPr>
          </a:p>
          <a:p>
            <a:r>
              <a:rPr lang="en-US" sz="4800" dirty="0">
                <a:solidFill>
                  <a:schemeClr val="tx1"/>
                </a:solidFill>
              </a:rPr>
              <a:t>Date: September 4, 2025</a:t>
            </a:r>
            <a:endParaRPr lang="en-US" sz="4800" dirty="0">
              <a:solidFill>
                <a:schemeClr val="tx1"/>
              </a:solidFill>
              <a:ea typeface="Calibri"/>
              <a:cs typeface="Calibri"/>
            </a:endParaRPr>
          </a:p>
          <a:p>
            <a:r>
              <a:rPr lang="en-US" sz="4800" dirty="0">
                <a:solidFill>
                  <a:schemeClr val="tx1"/>
                </a:solidFill>
              </a:rPr>
              <a:t>Time: 5:30PM</a:t>
            </a:r>
            <a:endParaRPr lang="en-US" sz="4800" dirty="0" err="1">
              <a:solidFill>
                <a:schemeClr val="tx1"/>
              </a:solidFill>
              <a:cs typeface="Calibri"/>
            </a:endParaRPr>
          </a:p>
          <a:p>
            <a:r>
              <a:rPr lang="en-US" sz="4800" dirty="0">
                <a:solidFill>
                  <a:schemeClr val="tx1"/>
                </a:solidFill>
              </a:rPr>
              <a:t>Location: CTW Auditorium</a:t>
            </a:r>
            <a:endParaRPr lang="en-US" sz="4800" dirty="0">
              <a:solidFill>
                <a:schemeClr val="tx1"/>
              </a:solidFill>
              <a:ea typeface="Calibri"/>
              <a:cs typeface="Calibri"/>
            </a:endParaRPr>
          </a:p>
        </p:txBody>
      </p:sp>
      <p:sp>
        <p:nvSpPr>
          <p:cNvPr id="2" name="Title 1"/>
          <p:cNvSpPr>
            <a:spLocks noGrp="1"/>
          </p:cNvSpPr>
          <p:nvPr>
            <p:ph type="title"/>
          </p:nvPr>
        </p:nvSpPr>
        <p:spPr>
          <a:xfrm>
            <a:off x="131852" y="3214649"/>
            <a:ext cx="12012298" cy="914400"/>
          </a:xfrm>
        </p:spPr>
        <p:txBody>
          <a:bodyPr>
            <a:normAutofit/>
          </a:bodyPr>
          <a:lstStyle/>
          <a:p>
            <a:r>
              <a:rPr lang="en-US" sz="2800" dirty="0">
                <a:solidFill>
                  <a:schemeClr val="tx1"/>
                </a:solidFill>
              </a:rPr>
              <a:t> C. T. Walker Traditional Magnet School  </a:t>
            </a:r>
            <a:br>
              <a:rPr lang="en-US" sz="2800" dirty="0"/>
            </a:br>
            <a:r>
              <a:rPr lang="en-US" sz="2800" dirty="0">
                <a:ea typeface="+mj-lt"/>
                <a:cs typeface="+mj-lt"/>
              </a:rPr>
              <a:t> Title I </a:t>
            </a:r>
            <a:r>
              <a:rPr lang="en-US" sz="2800" dirty="0">
                <a:solidFill>
                  <a:schemeClr val="tx1"/>
                </a:solidFill>
              </a:rPr>
              <a:t>Annual Meeting</a:t>
            </a:r>
            <a:endParaRPr lang="en-US" sz="2800" dirty="0">
              <a:solidFill>
                <a:schemeClr val="tx1"/>
              </a:solidFill>
              <a:cs typeface="Calibri"/>
            </a:endParaRPr>
          </a:p>
        </p:txBody>
      </p:sp>
      <p:pic>
        <p:nvPicPr>
          <p:cNvPr id="5" name="Picture 5" descr="A picture containing text, queen, sign, vector graphics&#10;&#10;Description automatically generated">
            <a:extLst>
              <a:ext uri="{FF2B5EF4-FFF2-40B4-BE49-F238E27FC236}">
                <a16:creationId xmlns:a16="http://schemas.microsoft.com/office/drawing/2014/main" id="{87B1BF47-B393-4204-95AE-B1D859D4F9A8}"/>
              </a:ext>
            </a:extLst>
          </p:cNvPr>
          <p:cNvPicPr>
            <a:picLocks noChangeAspect="1"/>
          </p:cNvPicPr>
          <p:nvPr/>
        </p:nvPicPr>
        <p:blipFill>
          <a:blip r:embed="rId2"/>
          <a:stretch>
            <a:fillRect/>
          </a:stretch>
        </p:blipFill>
        <p:spPr>
          <a:xfrm>
            <a:off x="788795" y="376612"/>
            <a:ext cx="1612761" cy="1583018"/>
          </a:xfrm>
          <a:prstGeom prst="rect">
            <a:avLst/>
          </a:prstGeom>
        </p:spPr>
      </p:pic>
    </p:spTree>
    <p:extLst>
      <p:ext uri="{BB962C8B-B14F-4D97-AF65-F5344CB8AC3E}">
        <p14:creationId xmlns:p14="http://schemas.microsoft.com/office/powerpoint/2010/main" val="3968710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F39C66-62E7-4CC0-B5DB-A0931A29E986}"/>
              </a:ext>
            </a:extLst>
          </p:cNvPr>
          <p:cNvSpPr>
            <a:spLocks noGrp="1"/>
          </p:cNvSpPr>
          <p:nvPr>
            <p:ph type="body" sz="quarter" idx="13"/>
          </p:nvPr>
        </p:nvSpPr>
        <p:spPr>
          <a:xfrm>
            <a:off x="0" y="0"/>
            <a:ext cx="12192000" cy="1514994"/>
          </a:xfrm>
        </p:spPr>
        <p:txBody>
          <a:bodyPr>
            <a:normAutofit/>
          </a:bodyPr>
          <a:lstStyle/>
          <a:p>
            <a:r>
              <a:rPr lang="en-US" sz="4800" dirty="0"/>
              <a:t>Requirements For a Title I Schoolwide Program </a:t>
            </a:r>
            <a:endParaRPr lang="en-US" sz="4800" dirty="0">
              <a:solidFill>
                <a:schemeClr val="bg1"/>
              </a:solidFill>
            </a:endParaRPr>
          </a:p>
        </p:txBody>
      </p:sp>
      <p:sp>
        <p:nvSpPr>
          <p:cNvPr id="5" name="TextBox 4">
            <a:extLst>
              <a:ext uri="{FF2B5EF4-FFF2-40B4-BE49-F238E27FC236}">
                <a16:creationId xmlns:a16="http://schemas.microsoft.com/office/drawing/2014/main" id="{20768610-4B49-4811-ADF3-9F99643DEC14}"/>
              </a:ext>
            </a:extLst>
          </p:cNvPr>
          <p:cNvSpPr txBox="1"/>
          <p:nvPr/>
        </p:nvSpPr>
        <p:spPr>
          <a:xfrm>
            <a:off x="119771" y="1514994"/>
            <a:ext cx="11900625" cy="5029069"/>
          </a:xfrm>
          <a:prstGeom prst="rect">
            <a:avLst/>
          </a:prstGeom>
          <a:noFill/>
        </p:spPr>
        <p:txBody>
          <a:bodyPr wrap="square" lIns="91440" tIns="45720" rIns="91440" bIns="45720" rtlCol="0" anchor="t">
            <a:spAutoFit/>
          </a:bodyPr>
          <a:lstStyle/>
          <a:p>
            <a:pPr>
              <a:buFont typeface="Arial" pitchFamily="34" charset="0"/>
              <a:buChar char="•"/>
              <a:defRPr/>
            </a:pPr>
            <a:endParaRPr lang="en-US" sz="2800" dirty="0">
              <a:latin typeface="Times New Roman"/>
              <a:cs typeface="Times New Roman"/>
            </a:endParaRPr>
          </a:p>
          <a:p>
            <a:pPr>
              <a:buFont typeface="Arial" pitchFamily="34" charset="0"/>
              <a:buChar char="•"/>
              <a:defRPr/>
            </a:pPr>
            <a:r>
              <a:rPr lang="en-US" sz="2400" b="1" dirty="0">
                <a:latin typeface="Times New Roman"/>
                <a:cs typeface="Times New Roman"/>
              </a:rPr>
              <a:t>Title I, Part A is part of the Elementary and Secondary Act of 1965 as amended by the Every Student Succeeds Act (ESSA). This Act provides Title I, Part A funds through the Georgia Department of Education (GaDOE) to Local Educational Agencies (LEAs) and public schools  to help ensure that all children meet challenging State academic content and student academic achievement standards.</a:t>
            </a:r>
            <a:endParaRPr lang="en-US" sz="2800" b="1" dirty="0">
              <a:latin typeface="Times New Roman" pitchFamily="18" charset="0"/>
              <a:cs typeface="Times New Roman" pitchFamily="18" charset="0"/>
            </a:endParaRPr>
          </a:p>
          <a:p>
            <a:pPr>
              <a:buFont typeface="Arial" pitchFamily="34" charset="0"/>
              <a:buChar char="•"/>
              <a:defRPr/>
            </a:pPr>
            <a:endParaRPr lang="en-US" sz="2400" b="1" dirty="0">
              <a:latin typeface="Times New Roman"/>
              <a:cs typeface="Times New Roman"/>
            </a:endParaRPr>
          </a:p>
          <a:p>
            <a:pPr>
              <a:buFont typeface="Arial" pitchFamily="34" charset="0"/>
              <a:buChar char="•"/>
              <a:defRPr/>
            </a:pPr>
            <a:r>
              <a:rPr lang="en-US" sz="2400" b="1" dirty="0">
                <a:latin typeface="Times New Roman"/>
                <a:cs typeface="Times New Roman"/>
              </a:rPr>
              <a:t>Serves all students in the school but requires special focus for lowest achieving schools.</a:t>
            </a:r>
            <a:endParaRPr lang="en-US" sz="2800" b="1">
              <a:latin typeface="Times New Roman" pitchFamily="18" charset="0"/>
              <a:cs typeface="Times New Roman" pitchFamily="18" charset="0"/>
            </a:endParaRPr>
          </a:p>
          <a:p>
            <a:pPr>
              <a:lnSpc>
                <a:spcPct val="80000"/>
              </a:lnSpc>
              <a:defRPr/>
            </a:pPr>
            <a:endParaRPr lang="en-US" sz="2400" b="1" dirty="0">
              <a:latin typeface="Times New Roman" pitchFamily="18" charset="0"/>
              <a:cs typeface="Times New Roman" pitchFamily="18" charset="0"/>
            </a:endParaRPr>
          </a:p>
          <a:p>
            <a:pPr>
              <a:lnSpc>
                <a:spcPct val="80000"/>
              </a:lnSpc>
              <a:buFont typeface="Arial" pitchFamily="34" charset="0"/>
              <a:buChar char="•"/>
              <a:defRPr/>
            </a:pPr>
            <a:r>
              <a:rPr lang="en-US" sz="2400" b="1" dirty="0">
                <a:latin typeface="Times New Roman"/>
                <a:cs typeface="Times New Roman"/>
              </a:rPr>
              <a:t> Combines federal funds into total school budget</a:t>
            </a:r>
          </a:p>
          <a:p>
            <a:pPr>
              <a:lnSpc>
                <a:spcPct val="80000"/>
              </a:lnSpc>
              <a:defRPr/>
            </a:pPr>
            <a:endParaRPr lang="en-US" sz="2400" b="1" dirty="0">
              <a:latin typeface="Times New Roman" pitchFamily="18" charset="0"/>
              <a:cs typeface="Times New Roman" pitchFamily="18" charset="0"/>
            </a:endParaRPr>
          </a:p>
          <a:p>
            <a:pPr>
              <a:lnSpc>
                <a:spcPct val="80000"/>
              </a:lnSpc>
              <a:buFont typeface="Arial" pitchFamily="34" charset="0"/>
              <a:buChar char="•"/>
              <a:defRPr/>
            </a:pPr>
            <a:r>
              <a:rPr lang="en-US" sz="2400" b="1" dirty="0">
                <a:latin typeface="Times New Roman"/>
                <a:cs typeface="Times New Roman"/>
              </a:rPr>
              <a:t>Is supplementary. The amount of Federal funds used in a schoolwide program must be supplemental to the amount of State and local funds the school would otherwise receive</a:t>
            </a:r>
          </a:p>
          <a:p>
            <a:pPr>
              <a:lnSpc>
                <a:spcPct val="80000"/>
              </a:lnSpc>
              <a:defRPr/>
            </a:pPr>
            <a:endParaRPr lang="en-US" sz="3600" dirty="0">
              <a:latin typeface="Times New Roman"/>
              <a:cs typeface="Times New Roman"/>
            </a:endParaRPr>
          </a:p>
        </p:txBody>
      </p:sp>
    </p:spTree>
    <p:extLst>
      <p:ext uri="{BB962C8B-B14F-4D97-AF65-F5344CB8AC3E}">
        <p14:creationId xmlns:p14="http://schemas.microsoft.com/office/powerpoint/2010/main" val="2805243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F39C66-62E7-4CC0-B5DB-A0931A29E986}"/>
              </a:ext>
            </a:extLst>
          </p:cNvPr>
          <p:cNvSpPr>
            <a:spLocks noGrp="1"/>
          </p:cNvSpPr>
          <p:nvPr>
            <p:ph type="body" sz="quarter" idx="13"/>
          </p:nvPr>
        </p:nvSpPr>
        <p:spPr>
          <a:xfrm>
            <a:off x="0" y="0"/>
            <a:ext cx="12192000" cy="1514994"/>
          </a:xfrm>
        </p:spPr>
        <p:txBody>
          <a:bodyPr>
            <a:normAutofit/>
          </a:bodyPr>
          <a:lstStyle/>
          <a:p>
            <a:r>
              <a:rPr lang="en-US" sz="4800" dirty="0"/>
              <a:t>Title I School-wide Program</a:t>
            </a:r>
            <a:endParaRPr lang="en-US" sz="4800" dirty="0">
              <a:solidFill>
                <a:schemeClr val="bg1"/>
              </a:solidFill>
            </a:endParaRPr>
          </a:p>
        </p:txBody>
      </p:sp>
      <p:sp>
        <p:nvSpPr>
          <p:cNvPr id="5" name="TextBox 4">
            <a:extLst>
              <a:ext uri="{FF2B5EF4-FFF2-40B4-BE49-F238E27FC236}">
                <a16:creationId xmlns:a16="http://schemas.microsoft.com/office/drawing/2014/main" id="{20768610-4B49-4811-ADF3-9F99643DEC14}"/>
              </a:ext>
            </a:extLst>
          </p:cNvPr>
          <p:cNvSpPr txBox="1"/>
          <p:nvPr/>
        </p:nvSpPr>
        <p:spPr>
          <a:xfrm>
            <a:off x="569626" y="1514994"/>
            <a:ext cx="11092722" cy="3921073"/>
          </a:xfrm>
          <a:prstGeom prst="rect">
            <a:avLst/>
          </a:prstGeom>
          <a:noFill/>
        </p:spPr>
        <p:txBody>
          <a:bodyPr wrap="square" rtlCol="0">
            <a:spAutoFit/>
          </a:bodyPr>
          <a:lstStyle/>
          <a:p>
            <a:endParaRPr lang="en-US" sz="2800" dirty="0"/>
          </a:p>
          <a:p>
            <a:pPr marL="457200" indent="-457200">
              <a:buFont typeface="Arial" panose="020B0604020202020204" pitchFamily="34" charset="0"/>
              <a:buChar char="•"/>
            </a:pPr>
            <a:r>
              <a:rPr lang="en-US" sz="4800" dirty="0"/>
              <a:t>School-wide goals</a:t>
            </a:r>
          </a:p>
          <a:p>
            <a:pPr marL="457200" indent="-457200">
              <a:buFont typeface="Arial" panose="020B0604020202020204" pitchFamily="34" charset="0"/>
              <a:buChar char="•"/>
            </a:pPr>
            <a:r>
              <a:rPr lang="en-US" sz="4800" dirty="0"/>
              <a:t>Programs/Supports in place to help our children</a:t>
            </a:r>
          </a:p>
          <a:p>
            <a:pPr marL="457200" indent="-457200">
              <a:buFont typeface="Arial" panose="020B0604020202020204" pitchFamily="34" charset="0"/>
              <a:buChar char="•"/>
            </a:pPr>
            <a:r>
              <a:rPr lang="en-US" sz="4800" dirty="0"/>
              <a:t>State’s Grade Report</a:t>
            </a:r>
          </a:p>
          <a:p>
            <a:pPr>
              <a:lnSpc>
                <a:spcPct val="80000"/>
              </a:lnSpc>
              <a:defRPr/>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725164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F39C66-62E7-4CC0-B5DB-A0931A29E986}"/>
              </a:ext>
            </a:extLst>
          </p:cNvPr>
          <p:cNvSpPr>
            <a:spLocks noGrp="1"/>
          </p:cNvSpPr>
          <p:nvPr>
            <p:ph type="body" sz="quarter" idx="13"/>
          </p:nvPr>
        </p:nvSpPr>
        <p:spPr>
          <a:xfrm>
            <a:off x="0" y="0"/>
            <a:ext cx="12192000" cy="1514994"/>
          </a:xfrm>
        </p:spPr>
        <p:txBody>
          <a:bodyPr>
            <a:normAutofit/>
          </a:bodyPr>
          <a:lstStyle/>
          <a:p>
            <a:r>
              <a:rPr lang="en-US" sz="4800" dirty="0"/>
              <a:t>Curriculum and Assessment</a:t>
            </a:r>
            <a:endParaRPr lang="en-US" sz="4800" dirty="0">
              <a:solidFill>
                <a:schemeClr val="bg1"/>
              </a:solidFill>
            </a:endParaRPr>
          </a:p>
        </p:txBody>
      </p:sp>
      <p:sp>
        <p:nvSpPr>
          <p:cNvPr id="5" name="TextBox 4">
            <a:extLst>
              <a:ext uri="{FF2B5EF4-FFF2-40B4-BE49-F238E27FC236}">
                <a16:creationId xmlns:a16="http://schemas.microsoft.com/office/drawing/2014/main" id="{20768610-4B49-4811-ADF3-9F99643DEC14}"/>
              </a:ext>
            </a:extLst>
          </p:cNvPr>
          <p:cNvSpPr txBox="1"/>
          <p:nvPr/>
        </p:nvSpPr>
        <p:spPr>
          <a:xfrm>
            <a:off x="569626" y="1514994"/>
            <a:ext cx="11092722" cy="5256824"/>
          </a:xfrm>
          <a:prstGeom prst="rect">
            <a:avLst/>
          </a:prstGeom>
          <a:noFill/>
        </p:spPr>
        <p:txBody>
          <a:bodyPr wrap="square" rtlCol="0">
            <a:spAutoFit/>
          </a:bodyPr>
          <a:lstStyle/>
          <a:p>
            <a:pPr>
              <a:lnSpc>
                <a:spcPct val="80000"/>
              </a:lnSpc>
              <a:spcBef>
                <a:spcPts val="1200"/>
              </a:spcBef>
              <a:defRPr/>
            </a:pPr>
            <a:endParaRPr lang="en-US" sz="1200" dirty="0">
              <a:latin typeface="Times New Roman" pitchFamily="18" charset="0"/>
              <a:cs typeface="Times New Roman" pitchFamily="18" charset="0"/>
            </a:endParaRPr>
          </a:p>
          <a:p>
            <a:pPr>
              <a:lnSpc>
                <a:spcPct val="80000"/>
              </a:lnSpc>
              <a:spcBef>
                <a:spcPts val="1200"/>
              </a:spcBef>
              <a:defRPr/>
            </a:pPr>
            <a:r>
              <a:rPr lang="en-US" sz="3600" dirty="0">
                <a:latin typeface="Times New Roman" pitchFamily="18" charset="0"/>
                <a:cs typeface="Times New Roman" pitchFamily="18" charset="0"/>
              </a:rPr>
              <a:t>The School Curriculum is housed in Canvas for educators. Parents can access curriculum information from Teaching and Learning on the Richmond County website and under the </a:t>
            </a:r>
            <a:r>
              <a:rPr lang="en-US" sz="3600" i="1" dirty="0">
                <a:latin typeface="Times New Roman" pitchFamily="18" charset="0"/>
                <a:cs typeface="Times New Roman" pitchFamily="18" charset="0"/>
              </a:rPr>
              <a:t>Parents tab.</a:t>
            </a:r>
            <a:endParaRPr lang="en-US" sz="3600" dirty="0">
              <a:latin typeface="Times New Roman" pitchFamily="18" charset="0"/>
              <a:cs typeface="Times New Roman" pitchFamily="18" charset="0"/>
            </a:endParaRPr>
          </a:p>
          <a:p>
            <a:pPr>
              <a:lnSpc>
                <a:spcPct val="80000"/>
              </a:lnSpc>
              <a:defRPr/>
            </a:pPr>
            <a:endParaRPr lang="en-US" sz="1100" dirty="0">
              <a:latin typeface="Times New Roman" pitchFamily="18" charset="0"/>
              <a:cs typeface="Times New Roman" pitchFamily="18" charset="0"/>
            </a:endParaRPr>
          </a:p>
          <a:p>
            <a:pPr>
              <a:lnSpc>
                <a:spcPct val="80000"/>
              </a:lnSpc>
              <a:defRPr/>
            </a:pPr>
            <a:r>
              <a:rPr lang="en-US" sz="3600" dirty="0">
                <a:latin typeface="Times New Roman" pitchFamily="18" charset="0"/>
                <a:cs typeface="Times New Roman" pitchFamily="18" charset="0"/>
              </a:rPr>
              <a:t>Assessments </a:t>
            </a:r>
          </a:p>
          <a:p>
            <a:pPr>
              <a:lnSpc>
                <a:spcPct val="80000"/>
              </a:lnSpc>
              <a:defRPr/>
            </a:pPr>
            <a:r>
              <a:rPr lang="en-US" sz="3600" dirty="0">
                <a:latin typeface="Times New Roman" pitchFamily="18" charset="0"/>
                <a:cs typeface="Times New Roman" pitchFamily="18" charset="0"/>
              </a:rPr>
              <a:t>– Various assessments measure our children’s progress</a:t>
            </a:r>
          </a:p>
          <a:p>
            <a:pPr>
              <a:lnSpc>
                <a:spcPct val="80000"/>
              </a:lnSpc>
              <a:defRPr/>
            </a:pPr>
            <a:r>
              <a:rPr lang="en-US" sz="3600" dirty="0">
                <a:latin typeface="Times New Roman" pitchFamily="18" charset="0"/>
                <a:cs typeface="Times New Roman" pitchFamily="18" charset="0"/>
              </a:rPr>
              <a:t>– Different proficiency level expectations based on the </a:t>
            </a:r>
          </a:p>
          <a:p>
            <a:pPr>
              <a:lnSpc>
                <a:spcPct val="80000"/>
              </a:lnSpc>
              <a:defRPr/>
            </a:pPr>
            <a:r>
              <a:rPr lang="en-US" sz="3600" dirty="0">
                <a:latin typeface="Times New Roman" pitchFamily="18" charset="0"/>
                <a:cs typeface="Times New Roman" pitchFamily="18" charset="0"/>
              </a:rPr>
              <a:t>   grade of the student </a:t>
            </a:r>
          </a:p>
          <a:p>
            <a:pPr>
              <a:lnSpc>
                <a:spcPct val="80000"/>
              </a:lnSpc>
              <a:defRPr/>
            </a:pPr>
            <a:endParaRPr lang="en-US" sz="2400" dirty="0">
              <a:latin typeface="Times New Roman" pitchFamily="18" charset="0"/>
              <a:cs typeface="Times New Roman" pitchFamily="18" charset="0"/>
            </a:endParaRPr>
          </a:p>
          <a:p>
            <a:pPr>
              <a:lnSpc>
                <a:spcPct val="80000"/>
              </a:lnSpc>
              <a:defRPr/>
            </a:pPr>
            <a:r>
              <a:rPr lang="en-US" sz="3600" dirty="0">
                <a:latin typeface="Times New Roman" pitchFamily="18" charset="0"/>
                <a:cs typeface="Times New Roman" pitchFamily="18" charset="0"/>
              </a:rPr>
              <a:t>Access student performance in Infinite Campus</a:t>
            </a:r>
          </a:p>
          <a:p>
            <a:pPr>
              <a:lnSpc>
                <a:spcPct val="80000"/>
              </a:lnSpc>
              <a:defRPr/>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3289057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80211" y="128239"/>
            <a:ext cx="12192000" cy="1516565"/>
          </a:xfrm>
          <a:solidFill>
            <a:schemeClr val="accent1"/>
          </a:solidFill>
        </p:spPr>
        <p:txBody>
          <a:bodyPr>
            <a:normAutofit/>
          </a:bodyPr>
          <a:lstStyle/>
          <a:p>
            <a:endParaRPr lang="en-US" sz="3600" dirty="0">
              <a:solidFill>
                <a:schemeClr val="bg1"/>
              </a:solidFill>
              <a:cs typeface="Calibri"/>
            </a:endParaRPr>
          </a:p>
          <a:p>
            <a:r>
              <a:rPr lang="en-US" sz="4800" dirty="0">
                <a:solidFill>
                  <a:schemeClr val="bg1"/>
                </a:solidFill>
              </a:rPr>
              <a:t>Parent and Family Engagement</a:t>
            </a:r>
            <a:endParaRPr lang="en-US" sz="4400" dirty="0">
              <a:solidFill>
                <a:schemeClr val="bg1"/>
              </a:solidFill>
              <a:cs typeface="Calibri"/>
            </a:endParaRPr>
          </a:p>
        </p:txBody>
      </p:sp>
      <p:sp>
        <p:nvSpPr>
          <p:cNvPr id="5" name="TextBox 4">
            <a:extLst>
              <a:ext uri="{FF2B5EF4-FFF2-40B4-BE49-F238E27FC236}">
                <a16:creationId xmlns:a16="http://schemas.microsoft.com/office/drawing/2014/main" id="{84E70002-49A6-4019-B299-D2E22DD02AE2}"/>
              </a:ext>
            </a:extLst>
          </p:cNvPr>
          <p:cNvSpPr txBox="1"/>
          <p:nvPr/>
        </p:nvSpPr>
        <p:spPr>
          <a:xfrm>
            <a:off x="4724400" y="32003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 name="Content Placeholder 2">
            <a:extLst>
              <a:ext uri="{FF2B5EF4-FFF2-40B4-BE49-F238E27FC236}">
                <a16:creationId xmlns:a16="http://schemas.microsoft.com/office/drawing/2014/main" id="{BCF6CDB1-FE3F-4A99-AAB6-30AFEF6B4E80}"/>
              </a:ext>
            </a:extLst>
          </p:cNvPr>
          <p:cNvSpPr txBox="1">
            <a:spLocks/>
          </p:cNvSpPr>
          <p:nvPr/>
        </p:nvSpPr>
        <p:spPr>
          <a:xfrm>
            <a:off x="457199" y="1752600"/>
            <a:ext cx="11815011" cy="4495800"/>
          </a:xfrm>
          <a:prstGeom prst="rect">
            <a:avLst/>
          </a:prstGeom>
        </p:spPr>
        <p:txBody>
          <a:bodyPr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200" dirty="0"/>
              <a:t>District Parent and Family Engagement Policy</a:t>
            </a:r>
          </a:p>
          <a:p>
            <a:pPr lvl="1">
              <a:buFont typeface="Arial" panose="020B0604020202020204" pitchFamily="34" charset="0"/>
              <a:buChar char="–"/>
              <a:defRPr/>
            </a:pPr>
            <a:r>
              <a:rPr lang="en-US" sz="3200" dirty="0"/>
              <a:t>Initiated by Title I and sent out by the school</a:t>
            </a:r>
          </a:p>
          <a:p>
            <a:pPr lvl="1">
              <a:buFont typeface="Arial" panose="020B0604020202020204" pitchFamily="34" charset="0"/>
              <a:buChar char="–"/>
              <a:defRPr/>
            </a:pPr>
            <a:r>
              <a:rPr lang="en-US" sz="3200" dirty="0"/>
              <a:t>Dissemination of state policies</a:t>
            </a:r>
          </a:p>
          <a:p>
            <a:pPr>
              <a:defRPr/>
            </a:pPr>
            <a:r>
              <a:rPr lang="en-US" sz="3200" dirty="0"/>
              <a:t>School Parent and Family Engagement Policy</a:t>
            </a:r>
          </a:p>
          <a:p>
            <a:pPr lvl="1">
              <a:buFont typeface="Arial" panose="020B0604020202020204" pitchFamily="34" charset="0"/>
              <a:buChar char="–"/>
              <a:defRPr/>
            </a:pPr>
            <a:r>
              <a:rPr lang="en-US" sz="3200" dirty="0"/>
              <a:t>Gives information about stakeholders as they relate to Title I</a:t>
            </a:r>
          </a:p>
          <a:p>
            <a:pPr lvl="1">
              <a:buFont typeface="Arial" panose="020B0604020202020204" pitchFamily="34" charset="0"/>
              <a:buChar char="–"/>
              <a:defRPr/>
            </a:pPr>
            <a:r>
              <a:rPr lang="en-US" sz="3200" dirty="0"/>
              <a:t>Soliciting parent and community involvement in school</a:t>
            </a:r>
          </a:p>
          <a:p>
            <a:pPr>
              <a:defRPr/>
            </a:pPr>
            <a:r>
              <a:rPr lang="en-US" sz="3200" dirty="0"/>
              <a:t>School/Parent Compact</a:t>
            </a:r>
          </a:p>
          <a:p>
            <a:pPr lvl="1">
              <a:buFont typeface="Arial" panose="020B0604020202020204" pitchFamily="34" charset="0"/>
              <a:buChar char="–"/>
              <a:defRPr/>
            </a:pPr>
            <a:r>
              <a:rPr lang="en-US" sz="3200" dirty="0"/>
              <a:t>An agreement between all stakeholders to ensure that students are meeting their educational goals.</a:t>
            </a:r>
          </a:p>
          <a:p>
            <a:pPr>
              <a:buFont typeface="Wingdings 2" pitchFamily="18" charset="2"/>
              <a:buNone/>
              <a:defRPr/>
            </a:pPr>
            <a:endParaRPr lang="en-US" dirty="0"/>
          </a:p>
        </p:txBody>
      </p:sp>
    </p:spTree>
    <p:extLst>
      <p:ext uri="{BB962C8B-B14F-4D97-AF65-F5344CB8AC3E}">
        <p14:creationId xmlns:p14="http://schemas.microsoft.com/office/powerpoint/2010/main" val="2080684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587331" y="1256550"/>
            <a:ext cx="10516050" cy="5031516"/>
          </a:xfrm>
        </p:spPr>
        <p:txBody>
          <a:bodyPr>
            <a:normAutofit/>
          </a:bodyPr>
          <a:lstStyle/>
          <a:p>
            <a:pPr marL="0" indent="0">
              <a:buNone/>
            </a:pPr>
            <a:r>
              <a:rPr lang="en-US" sz="3600" b="1" dirty="0"/>
              <a:t>Each school that receives Title I funds must jointly develop, agree on with, and distribute to parents of children receiving services a written parental involvement policy. The school parental involvement policy describes how the school will carry out the parental involvement requirements to ensure effective involvement of parents and to support a partnership among the school, parents, and the community to improve student academic achievement. </a:t>
            </a:r>
          </a:p>
          <a:p>
            <a:pPr marL="0" indent="0">
              <a:buNone/>
            </a:pPr>
            <a:endParaRPr lang="en-US" dirty="0"/>
          </a:p>
        </p:txBody>
      </p:sp>
      <p:sp>
        <p:nvSpPr>
          <p:cNvPr id="4" name="Text Placeholder 1">
            <a:extLst>
              <a:ext uri="{FF2B5EF4-FFF2-40B4-BE49-F238E27FC236}">
                <a16:creationId xmlns:a16="http://schemas.microsoft.com/office/drawing/2014/main" id="{765737C9-E6A2-4F32-B767-48ACC77CAFE2}"/>
              </a:ext>
            </a:extLst>
          </p:cNvPr>
          <p:cNvSpPr txBox="1">
            <a:spLocks/>
          </p:cNvSpPr>
          <p:nvPr/>
        </p:nvSpPr>
        <p:spPr>
          <a:xfrm>
            <a:off x="0" y="-53477"/>
            <a:ext cx="12192000" cy="1246821"/>
          </a:xfrm>
          <a:prstGeom prst="rect">
            <a:avLst/>
          </a:prstGeom>
          <a:solidFill>
            <a:schemeClr val="accent1"/>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rPr>
              <a:t>School Parent and Family Engagement Policy</a:t>
            </a:r>
            <a:endParaRPr lang="en-US" b="1" dirty="0">
              <a:solidFill>
                <a:schemeClr val="bg1"/>
              </a:solidFill>
              <a:cs typeface="Calibri"/>
            </a:endParaRPr>
          </a:p>
        </p:txBody>
      </p:sp>
    </p:spTree>
    <p:extLst>
      <p:ext uri="{BB962C8B-B14F-4D97-AF65-F5344CB8AC3E}">
        <p14:creationId xmlns:p14="http://schemas.microsoft.com/office/powerpoint/2010/main" val="4218134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040CF3-17CE-4E63-A9DE-E48F4EBDA0F2}"/>
              </a:ext>
            </a:extLst>
          </p:cNvPr>
          <p:cNvSpPr>
            <a:spLocks noGrp="1"/>
          </p:cNvSpPr>
          <p:nvPr>
            <p:ph type="body" sz="quarter" idx="13"/>
          </p:nvPr>
        </p:nvSpPr>
        <p:spPr/>
        <p:txBody>
          <a:bodyPr>
            <a:normAutofit/>
          </a:bodyPr>
          <a:lstStyle/>
          <a:p>
            <a:r>
              <a:rPr lang="en-US" sz="6000" dirty="0">
                <a:solidFill>
                  <a:schemeClr val="bg1"/>
                </a:solidFill>
              </a:rPr>
              <a:t>School - Parent Compacts</a:t>
            </a:r>
          </a:p>
        </p:txBody>
      </p:sp>
      <p:sp>
        <p:nvSpPr>
          <p:cNvPr id="3" name="Rectangle 2">
            <a:extLst>
              <a:ext uri="{FF2B5EF4-FFF2-40B4-BE49-F238E27FC236}">
                <a16:creationId xmlns:a16="http://schemas.microsoft.com/office/drawing/2014/main" id="{C3C95C7A-25E6-40C9-A095-D2427BBA0EEC}"/>
              </a:ext>
            </a:extLst>
          </p:cNvPr>
          <p:cNvSpPr/>
          <p:nvPr/>
        </p:nvSpPr>
        <p:spPr>
          <a:xfrm>
            <a:off x="1603947" y="1873770"/>
            <a:ext cx="10148341" cy="4524315"/>
          </a:xfrm>
          <a:prstGeom prst="rect">
            <a:avLst/>
          </a:prstGeom>
        </p:spPr>
        <p:txBody>
          <a:bodyPr wrap="square">
            <a:spAutoFit/>
          </a:bodyPr>
          <a:lstStyle/>
          <a:p>
            <a:r>
              <a:rPr lang="en-US" sz="3200" dirty="0"/>
              <a:t>Each school that receives Title I funds must jointly develop and revise with parents a school-parent compact as part of the school-level parental involvement policy. The school-parent compact is an agreement that outlines how parents, the entire school staff, and students will share the responsibility for improved student academic achievement and the means by which the school and parents will build and develop a partnership to help children achieve the state’s high standards</a:t>
            </a:r>
            <a:r>
              <a:rPr lang="en-US" sz="2000" dirty="0"/>
              <a:t>. </a:t>
            </a:r>
          </a:p>
        </p:txBody>
      </p:sp>
    </p:spTree>
    <p:extLst>
      <p:ext uri="{BB962C8B-B14F-4D97-AF65-F5344CB8AC3E}">
        <p14:creationId xmlns:p14="http://schemas.microsoft.com/office/powerpoint/2010/main" val="427798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90539D-1F87-49CC-8912-780A428B70AC}"/>
              </a:ext>
            </a:extLst>
          </p:cNvPr>
          <p:cNvSpPr>
            <a:spLocks noGrp="1"/>
          </p:cNvSpPr>
          <p:nvPr>
            <p:ph type="body" sz="quarter" idx="13"/>
          </p:nvPr>
        </p:nvSpPr>
        <p:spPr/>
        <p:txBody>
          <a:bodyPr>
            <a:normAutofit/>
          </a:bodyPr>
          <a:lstStyle/>
          <a:p>
            <a:r>
              <a:rPr lang="en-US" altLang="en-US" sz="6600" dirty="0"/>
              <a:t>Parent Right to Know</a:t>
            </a:r>
            <a:endParaRPr lang="en-US" sz="6600" dirty="0">
              <a:solidFill>
                <a:srgbClr val="FF0000"/>
              </a:solidFill>
            </a:endParaRPr>
          </a:p>
        </p:txBody>
      </p:sp>
      <p:sp>
        <p:nvSpPr>
          <p:cNvPr id="7" name="TextBox 6">
            <a:extLst>
              <a:ext uri="{FF2B5EF4-FFF2-40B4-BE49-F238E27FC236}">
                <a16:creationId xmlns:a16="http://schemas.microsoft.com/office/drawing/2014/main" id="{E32F5DC8-9C6F-4F76-921F-AAB2B20D03F5}"/>
              </a:ext>
            </a:extLst>
          </p:cNvPr>
          <p:cNvSpPr txBox="1"/>
          <p:nvPr/>
        </p:nvSpPr>
        <p:spPr>
          <a:xfrm>
            <a:off x="247026" y="1585505"/>
            <a:ext cx="11944974" cy="5262979"/>
          </a:xfrm>
          <a:prstGeom prst="rect">
            <a:avLst/>
          </a:prstGeom>
          <a:noFill/>
        </p:spPr>
        <p:txBody>
          <a:bodyPr wrap="square" lIns="91440" tIns="45720" rIns="91440" bIns="45720" anchor="t">
            <a:spAutoFit/>
          </a:bodyPr>
          <a:lstStyle/>
          <a:p>
            <a:r>
              <a:rPr lang="en-US" altLang="en-US" sz="4800" dirty="0"/>
              <a:t>Rights to request teacher qualification</a:t>
            </a:r>
          </a:p>
          <a:p>
            <a:r>
              <a:rPr lang="en-US" altLang="en-US" sz="4800" dirty="0"/>
              <a:t>Notify if child has been taught by a non-highly qualified teacher for more than four weeks</a:t>
            </a:r>
          </a:p>
          <a:p>
            <a:r>
              <a:rPr lang="en-US" altLang="en-US" sz="4800" dirty="0"/>
              <a:t>Letters are sent home to parents at beginning of the school year.</a:t>
            </a:r>
            <a:r>
              <a:rPr lang="en-US" altLang="en-US" sz="4800" dirty="0">
                <a:solidFill>
                  <a:srgbClr val="FF0000"/>
                </a:solidFill>
              </a:rPr>
              <a:t> Letters were sent home on September 4, 2025.</a:t>
            </a:r>
            <a:endParaRPr lang="en-US" altLang="en-US" sz="4800" dirty="0">
              <a:solidFill>
                <a:srgbClr val="FF0000"/>
              </a:solidFill>
              <a:ea typeface="Calibri"/>
              <a:cs typeface="Calibri"/>
            </a:endParaRPr>
          </a:p>
          <a:p>
            <a:endParaRPr lang="en-US" altLang="en-US" sz="4800" dirty="0">
              <a:latin typeface="Times New Roman" pitchFamily="18" charset="0"/>
              <a:cs typeface="Times New Roman" pitchFamily="18" charset="0"/>
            </a:endParaRPr>
          </a:p>
        </p:txBody>
      </p:sp>
    </p:spTree>
    <p:extLst>
      <p:ext uri="{BB962C8B-B14F-4D97-AF65-F5344CB8AC3E}">
        <p14:creationId xmlns:p14="http://schemas.microsoft.com/office/powerpoint/2010/main" val="3248340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90539D-1F87-49CC-8912-780A428B70AC}"/>
              </a:ext>
            </a:extLst>
          </p:cNvPr>
          <p:cNvSpPr>
            <a:spLocks noGrp="1"/>
          </p:cNvSpPr>
          <p:nvPr>
            <p:ph type="body" sz="quarter" idx="13"/>
          </p:nvPr>
        </p:nvSpPr>
        <p:spPr/>
        <p:txBody>
          <a:bodyPr>
            <a:normAutofit/>
          </a:bodyPr>
          <a:lstStyle/>
          <a:p>
            <a:r>
              <a:rPr lang="en-US" altLang="en-US" sz="6600" dirty="0"/>
              <a:t>Collaborative Effort</a:t>
            </a:r>
            <a:endParaRPr lang="en-US" sz="6600" dirty="0">
              <a:solidFill>
                <a:srgbClr val="FF0000"/>
              </a:solidFill>
            </a:endParaRPr>
          </a:p>
        </p:txBody>
      </p:sp>
      <p:sp>
        <p:nvSpPr>
          <p:cNvPr id="7" name="TextBox 6">
            <a:extLst>
              <a:ext uri="{FF2B5EF4-FFF2-40B4-BE49-F238E27FC236}">
                <a16:creationId xmlns:a16="http://schemas.microsoft.com/office/drawing/2014/main" id="{E32F5DC8-9C6F-4F76-921F-AAB2B20D03F5}"/>
              </a:ext>
            </a:extLst>
          </p:cNvPr>
          <p:cNvSpPr txBox="1"/>
          <p:nvPr/>
        </p:nvSpPr>
        <p:spPr>
          <a:xfrm>
            <a:off x="247026" y="1585505"/>
            <a:ext cx="11944974" cy="3046988"/>
          </a:xfrm>
          <a:prstGeom prst="rect">
            <a:avLst/>
          </a:prstGeom>
          <a:noFill/>
        </p:spPr>
        <p:txBody>
          <a:bodyPr wrap="square" lIns="91440" tIns="45720" rIns="91440" bIns="45720" anchor="t">
            <a:spAutoFit/>
          </a:bodyPr>
          <a:lstStyle/>
          <a:p>
            <a:r>
              <a:rPr lang="en-US" altLang="en-US" sz="4800" dirty="0">
                <a:latin typeface="Times New Roman"/>
                <a:cs typeface="Times New Roman"/>
              </a:rPr>
              <a:t>Planning is a mechanism for building a constituency to support school change and should involve school staff, </a:t>
            </a:r>
            <a:r>
              <a:rPr lang="en-US" altLang="en-US" sz="4800" b="1" dirty="0">
                <a:latin typeface="Times New Roman"/>
                <a:cs typeface="Times New Roman"/>
              </a:rPr>
              <a:t>parents</a:t>
            </a:r>
            <a:r>
              <a:rPr lang="en-US" altLang="en-US" sz="4800" dirty="0">
                <a:latin typeface="Times New Roman"/>
                <a:cs typeface="Times New Roman"/>
              </a:rPr>
              <a:t>, and the community.</a:t>
            </a:r>
          </a:p>
        </p:txBody>
      </p:sp>
    </p:spTree>
    <p:extLst>
      <p:ext uri="{BB962C8B-B14F-4D97-AF65-F5344CB8AC3E}">
        <p14:creationId xmlns:p14="http://schemas.microsoft.com/office/powerpoint/2010/main" val="391096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1432" y="2573"/>
            <a:ext cx="12192000" cy="1614779"/>
          </a:xfrm>
        </p:spPr>
        <p:style>
          <a:lnRef idx="1">
            <a:schemeClr val="accent1"/>
          </a:lnRef>
          <a:fillRef idx="3">
            <a:schemeClr val="accent1"/>
          </a:fillRef>
          <a:effectRef idx="2">
            <a:schemeClr val="accent1"/>
          </a:effectRef>
          <a:fontRef idx="minor">
            <a:schemeClr val="lt1"/>
          </a:fontRef>
        </p:style>
        <p:txBody>
          <a:bodyPr>
            <a:normAutofit/>
          </a:bodyPr>
          <a:lstStyle/>
          <a:p>
            <a:endParaRPr lang="en-US" sz="4000" dirty="0">
              <a:solidFill>
                <a:schemeClr val="bg1"/>
              </a:solidFill>
              <a:cs typeface="Calibri"/>
            </a:endParaRPr>
          </a:p>
          <a:p>
            <a:r>
              <a:rPr lang="en-US" sz="5400" dirty="0">
                <a:solidFill>
                  <a:schemeClr val="bg1"/>
                </a:solidFill>
              </a:rPr>
              <a:t>Parent Decision Making Opportunities</a:t>
            </a:r>
            <a:endParaRPr lang="en-US" sz="5400" dirty="0">
              <a:solidFill>
                <a:schemeClr val="bg1"/>
              </a:solidFill>
              <a:cs typeface="Calibri"/>
            </a:endParaRPr>
          </a:p>
          <a:p>
            <a:endParaRPr lang="en-US" dirty="0">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pic>
        <p:nvPicPr>
          <p:cNvPr id="7" name="Picture 7">
            <a:extLst>
              <a:ext uri="{FF2B5EF4-FFF2-40B4-BE49-F238E27FC236}">
                <a16:creationId xmlns:a16="http://schemas.microsoft.com/office/drawing/2014/main" id="{C5CBA782-6202-4474-AECB-BE01A4587CE2}"/>
              </a:ext>
            </a:extLst>
          </p:cNvPr>
          <p:cNvPicPr>
            <a:picLocks noChangeAspect="1"/>
          </p:cNvPicPr>
          <p:nvPr/>
        </p:nvPicPr>
        <p:blipFill rotWithShape="1">
          <a:blip r:embed="rId3"/>
          <a:srcRect l="3790" t="40120" r="-583" b="1497"/>
          <a:stretch/>
        </p:blipFill>
        <p:spPr>
          <a:xfrm>
            <a:off x="7430128" y="4686672"/>
            <a:ext cx="3249200" cy="19077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8E9ABFD0-5802-46BF-A468-B52DF1465969}"/>
              </a:ext>
            </a:extLst>
          </p:cNvPr>
          <p:cNvSpPr txBox="1"/>
          <p:nvPr/>
        </p:nvSpPr>
        <p:spPr>
          <a:xfrm>
            <a:off x="509666" y="1828800"/>
            <a:ext cx="11680902" cy="4624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en-US" sz="3600" dirty="0"/>
              <a:t>Parents have a right to:</a:t>
            </a:r>
          </a:p>
          <a:p>
            <a:pPr lvl="1"/>
            <a:r>
              <a:rPr lang="en-US" altLang="en-US" sz="3600" dirty="0"/>
              <a:t>Request opportunities for regular meetings </a:t>
            </a:r>
          </a:p>
          <a:p>
            <a:pPr lvl="1"/>
            <a:r>
              <a:rPr lang="en-US" altLang="en-US" sz="3600" dirty="0"/>
              <a:t>Formulate and share suggestions</a:t>
            </a:r>
          </a:p>
          <a:p>
            <a:pPr lvl="1"/>
            <a:r>
              <a:rPr lang="en-US" altLang="en-US" sz="3600" dirty="0"/>
              <a:t>Be active participants in the educational decision-making process (via Title One school-wide committee, school council meetings, PTA, etc.)</a:t>
            </a:r>
          </a:p>
          <a:p>
            <a:endParaRPr lang="en-US" sz="7200" dirty="0">
              <a:cs typeface="Calibri"/>
            </a:endParaRPr>
          </a:p>
        </p:txBody>
      </p:sp>
    </p:spTree>
    <p:extLst>
      <p:ext uri="{BB962C8B-B14F-4D97-AF65-F5344CB8AC3E}">
        <p14:creationId xmlns:p14="http://schemas.microsoft.com/office/powerpoint/2010/main" val="3009409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0" y="4730"/>
            <a:ext cx="12192000" cy="1514994"/>
          </a:xfr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800" dirty="0">
              <a:solidFill>
                <a:schemeClr val="bg1"/>
              </a:solidFill>
              <a:cs typeface="Calibri"/>
            </a:endParaRPr>
          </a:p>
          <a:p>
            <a:r>
              <a:rPr lang="en-US" sz="4800" dirty="0">
                <a:solidFill>
                  <a:schemeClr val="bg1"/>
                </a:solidFill>
              </a:rPr>
              <a:t>C. T. Walker Traditional Magnet School</a:t>
            </a:r>
            <a:endParaRPr lang="en-US" sz="4000" dirty="0">
              <a:solidFill>
                <a:schemeClr val="bg1"/>
              </a:solidFill>
            </a:endParaRPr>
          </a:p>
          <a:p>
            <a:r>
              <a:rPr lang="en-US" sz="4800" dirty="0">
                <a:solidFill>
                  <a:schemeClr val="bg1"/>
                </a:solidFill>
              </a:rPr>
              <a:t> Parent and Family Engagement </a:t>
            </a:r>
            <a:endParaRPr lang="en-US" sz="4000">
              <a:solidFill>
                <a:schemeClr val="bg1"/>
              </a:solidFill>
              <a:ea typeface="Calibri"/>
              <a:cs typeface="Calibri"/>
            </a:endParaRPr>
          </a:p>
          <a:p>
            <a:endParaRPr lang="en-US" dirty="0">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pic>
        <p:nvPicPr>
          <p:cNvPr id="8" name="Picture 9" descr="A picture containing text, sign, clipart&#10;&#10;Description automatically generated">
            <a:extLst>
              <a:ext uri="{FF2B5EF4-FFF2-40B4-BE49-F238E27FC236}">
                <a16:creationId xmlns:a16="http://schemas.microsoft.com/office/drawing/2014/main" id="{EE0F1183-4F44-4FB8-8ED4-E136521D0C3A}"/>
              </a:ext>
            </a:extLst>
          </p:cNvPr>
          <p:cNvPicPr>
            <a:picLocks noChangeAspect="1"/>
          </p:cNvPicPr>
          <p:nvPr/>
        </p:nvPicPr>
        <p:blipFill>
          <a:blip r:embed="rId3"/>
          <a:stretch>
            <a:fillRect/>
          </a:stretch>
        </p:blipFill>
        <p:spPr>
          <a:xfrm>
            <a:off x="10322156" y="5313360"/>
            <a:ext cx="1066800" cy="1000125"/>
          </a:xfrm>
          <a:prstGeom prst="rect">
            <a:avLst/>
          </a:prstGeom>
        </p:spPr>
      </p:pic>
      <p:sp>
        <p:nvSpPr>
          <p:cNvPr id="10" name="Content Placeholder 1">
            <a:extLst>
              <a:ext uri="{FF2B5EF4-FFF2-40B4-BE49-F238E27FC236}">
                <a16:creationId xmlns:a16="http://schemas.microsoft.com/office/drawing/2014/main" id="{6A9260F4-029D-442C-B57D-E701A92BDF0A}"/>
              </a:ext>
            </a:extLst>
          </p:cNvPr>
          <p:cNvSpPr txBox="1">
            <a:spLocks/>
          </p:cNvSpPr>
          <p:nvPr/>
        </p:nvSpPr>
        <p:spPr>
          <a:xfrm>
            <a:off x="477252" y="1777285"/>
            <a:ext cx="10515600" cy="433528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dirty="0">
                <a:latin typeface="Times New Roman" pitchFamily="18" charset="0"/>
                <a:cs typeface="Times New Roman" pitchFamily="18" charset="0"/>
              </a:rPr>
              <a:t> </a:t>
            </a:r>
            <a:r>
              <a:rPr lang="en-US" sz="3600" dirty="0">
                <a:latin typeface="Times New Roman" pitchFamily="18" charset="0"/>
                <a:cs typeface="Times New Roman" pitchFamily="18" charset="0"/>
              </a:rPr>
              <a:t>Title I programs bring parents, the community, and the school together to improve academic achievement of students. </a:t>
            </a:r>
          </a:p>
          <a:p>
            <a:pPr>
              <a:buNone/>
            </a:pPr>
            <a:r>
              <a:rPr lang="en-US" sz="3600" dirty="0">
                <a:latin typeface="Times New Roman" pitchFamily="18" charset="0"/>
                <a:cs typeface="Times New Roman" pitchFamily="18" charset="0"/>
              </a:rPr>
              <a:t>We encourage your engagement in:</a:t>
            </a:r>
          </a:p>
          <a:p>
            <a:r>
              <a:rPr lang="en-US" sz="3600" dirty="0">
                <a:latin typeface="Times New Roman" pitchFamily="18" charset="0"/>
                <a:cs typeface="Times New Roman" pitchFamily="18" charset="0"/>
              </a:rPr>
              <a:t>School Improvement Plan (SIP)</a:t>
            </a:r>
          </a:p>
          <a:p>
            <a:r>
              <a:rPr lang="en-US" sz="3600" dirty="0">
                <a:latin typeface="Times New Roman" pitchFamily="18" charset="0"/>
                <a:cs typeface="Times New Roman" pitchFamily="18" charset="0"/>
              </a:rPr>
              <a:t>School Council</a:t>
            </a:r>
          </a:p>
          <a:p>
            <a:r>
              <a:rPr lang="en-US" sz="3600" dirty="0">
                <a:latin typeface="Times New Roman" pitchFamily="18" charset="0"/>
                <a:cs typeface="Times New Roman" pitchFamily="18" charset="0"/>
              </a:rPr>
              <a:t>Committees</a:t>
            </a:r>
            <a:endParaRPr lang="en-US" sz="3600" dirty="0"/>
          </a:p>
        </p:txBody>
      </p:sp>
    </p:spTree>
    <p:extLst>
      <p:ext uri="{BB962C8B-B14F-4D97-AF65-F5344CB8AC3E}">
        <p14:creationId xmlns:p14="http://schemas.microsoft.com/office/powerpoint/2010/main" val="4134854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hildren writing on a book&#10;&#10;AI-generated content may be incorrect.">
            <a:extLst>
              <a:ext uri="{FF2B5EF4-FFF2-40B4-BE49-F238E27FC236}">
                <a16:creationId xmlns:a16="http://schemas.microsoft.com/office/drawing/2014/main" id="{6A36DE95-95EA-82FF-932D-EC862836820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66579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210047-D705-4149-B05A-14BEDF1DD86B}"/>
              </a:ext>
            </a:extLst>
          </p:cNvPr>
          <p:cNvSpPr>
            <a:spLocks noGrp="1"/>
          </p:cNvSpPr>
          <p:nvPr>
            <p:ph type="body" sz="quarter" idx="13"/>
          </p:nvPr>
        </p:nvSpPr>
        <p:spPr/>
        <p:txBody>
          <a:bodyPr>
            <a:normAutofit/>
          </a:bodyPr>
          <a:lstStyle/>
          <a:p>
            <a:r>
              <a:rPr lang="en-US" sz="5400" dirty="0"/>
              <a:t>Title I Contact Information</a:t>
            </a:r>
          </a:p>
        </p:txBody>
      </p:sp>
      <p:sp>
        <p:nvSpPr>
          <p:cNvPr id="7" name="Title 6">
            <a:extLst>
              <a:ext uri="{FF2B5EF4-FFF2-40B4-BE49-F238E27FC236}">
                <a16:creationId xmlns:a16="http://schemas.microsoft.com/office/drawing/2014/main" id="{F61F4174-5775-4DE8-981F-0FEAF834A3A5}"/>
              </a:ext>
            </a:extLst>
          </p:cNvPr>
          <p:cNvSpPr>
            <a:spLocks noGrp="1"/>
          </p:cNvSpPr>
          <p:nvPr>
            <p:ph type="title"/>
          </p:nvPr>
        </p:nvSpPr>
        <p:spPr>
          <a:xfrm>
            <a:off x="838200" y="3192905"/>
            <a:ext cx="10515600" cy="1812311"/>
          </a:xfrm>
        </p:spPr>
        <p:txBody>
          <a:bodyPr>
            <a:normAutofit fontScale="90000"/>
          </a:bodyPr>
          <a:lstStyle/>
          <a:p>
            <a:pPr algn="l"/>
            <a:r>
              <a:rPr lang="en-US" altLang="en-US" dirty="0">
                <a:solidFill>
                  <a:schemeClr val="tx1"/>
                </a:solidFill>
              </a:rPr>
              <a:t>Dr.</a:t>
            </a:r>
            <a:r>
              <a:rPr lang="en-US" altLang="en-US" dirty="0">
                <a:solidFill>
                  <a:schemeClr val="tx1"/>
                </a:solidFill>
                <a:latin typeface="Calibri"/>
                <a:ea typeface="Calibri"/>
                <a:cs typeface="Calibri"/>
              </a:rPr>
              <a:t> Alfreda Howard, Principal &amp; Title 1 Contact for C.T. Walker</a:t>
            </a:r>
            <a:br>
              <a:rPr lang="en-US" altLang="en-US" dirty="0">
                <a:solidFill>
                  <a:schemeClr val="tx1"/>
                </a:solidFill>
                <a:latin typeface="Calibri"/>
                <a:ea typeface="Calibri"/>
                <a:cs typeface="Calibri"/>
              </a:rPr>
            </a:br>
            <a:r>
              <a:rPr lang="en-US" altLang="en-US" dirty="0">
                <a:solidFill>
                  <a:schemeClr val="tx1"/>
                </a:solidFill>
                <a:latin typeface="Calibri"/>
                <a:ea typeface="Calibri"/>
                <a:cs typeface="Calibri"/>
                <a:hlinkClick r:id="rId2">
                  <a:extLst>
                    <a:ext uri="{A12FA001-AC4F-418D-AE19-62706E023703}">
                      <ahyp:hlinkClr xmlns:ahyp="http://schemas.microsoft.com/office/drawing/2018/hyperlinkcolor" val="tx"/>
                    </a:ext>
                  </a:extLst>
                </a:hlinkClick>
              </a:rPr>
              <a:t>HOWARAL2@BOE.RICHMOND.K12.GA.US</a:t>
            </a:r>
            <a:br>
              <a:rPr lang="en-US" altLang="en-US" dirty="0">
                <a:solidFill>
                  <a:schemeClr val="tx1"/>
                </a:solidFill>
                <a:latin typeface="Calibri"/>
                <a:ea typeface="Calibri"/>
                <a:cs typeface="Calibri"/>
              </a:rPr>
            </a:br>
            <a:r>
              <a:rPr lang="en-US" altLang="en-US" dirty="0">
                <a:solidFill>
                  <a:schemeClr val="tx1"/>
                </a:solidFill>
                <a:latin typeface="Calibri"/>
                <a:ea typeface="Calibri"/>
                <a:cs typeface="Calibri"/>
              </a:rPr>
              <a:t>706-823-6950</a:t>
            </a:r>
            <a:br>
              <a:rPr lang="en-US" altLang="en-US" dirty="0">
                <a:solidFill>
                  <a:schemeClr val="tx1"/>
                </a:solidFill>
                <a:latin typeface="Calibri"/>
                <a:ea typeface="Calibri"/>
                <a:cs typeface="Calibri"/>
              </a:rPr>
            </a:br>
            <a:br>
              <a:rPr lang="en-US" altLang="en-US" dirty="0">
                <a:latin typeface="Calibri"/>
                <a:ea typeface="Calibri"/>
                <a:cs typeface="Calibri"/>
              </a:rPr>
            </a:br>
            <a:r>
              <a:rPr lang="en-US" b="0" dirty="0">
                <a:solidFill>
                  <a:schemeClr val="tx1"/>
                </a:solidFill>
                <a:latin typeface="Lucida Sans Unicode"/>
                <a:cs typeface="Lucida Sans Unicode"/>
              </a:rPr>
              <a:t>Federal</a:t>
            </a:r>
            <a:r>
              <a:rPr lang="en-US" b="0" dirty="0">
                <a:solidFill>
                  <a:srgbClr val="000000"/>
                </a:solidFill>
                <a:latin typeface="Lucida Sans Unicode"/>
                <a:cs typeface="Lucida Sans Unicode"/>
              </a:rPr>
              <a:t> Programs Department </a:t>
            </a:r>
            <a:br>
              <a:rPr lang="en-US" b="0" dirty="0">
                <a:latin typeface="Lucida Sans Unicode" panose="020B0602030504020204" pitchFamily="34" charset="0"/>
              </a:rPr>
            </a:br>
            <a:r>
              <a:rPr lang="en-US" b="0" dirty="0">
                <a:solidFill>
                  <a:srgbClr val="000000"/>
                </a:solidFill>
                <a:latin typeface="Lucida Sans Unicode"/>
                <a:cs typeface="Lucida Sans Unicode"/>
              </a:rPr>
              <a:t>864 Broad Street​</a:t>
            </a:r>
            <a:br>
              <a:rPr lang="en-US" b="0" dirty="0">
                <a:latin typeface="Arial" panose="020B0604020202020204" pitchFamily="34" charset="0"/>
              </a:rPr>
            </a:br>
            <a:r>
              <a:rPr lang="en-US" b="0" dirty="0">
                <a:solidFill>
                  <a:srgbClr val="000000"/>
                </a:solidFill>
                <a:latin typeface="Lucida Sans Unicode"/>
                <a:cs typeface="Lucida Sans Unicode"/>
              </a:rPr>
              <a:t>(706) 826-1134​</a:t>
            </a:r>
            <a:br>
              <a:rPr lang="en-US" b="0" dirty="0">
                <a:latin typeface="Arial" panose="020B0604020202020204" pitchFamily="34" charset="0"/>
              </a:rPr>
            </a:br>
            <a:r>
              <a:rPr lang="en-US" b="0" dirty="0">
                <a:solidFill>
                  <a:srgbClr val="000000"/>
                </a:solidFill>
                <a:latin typeface="Lucida Sans Unicode"/>
                <a:cs typeface="Lucida Sans Unicode"/>
              </a:rPr>
              <a:t>Angeline Andrews-Milton, Federal Programs Director​</a:t>
            </a:r>
            <a:br>
              <a:rPr lang="en-US" b="0" dirty="0">
                <a:latin typeface="Arial" panose="020B0604020202020204" pitchFamily="34" charset="0"/>
              </a:rPr>
            </a:br>
            <a:r>
              <a:rPr lang="en-US" b="0" dirty="0">
                <a:solidFill>
                  <a:srgbClr val="000000"/>
                </a:solidFill>
                <a:latin typeface="Lucida Sans Unicode"/>
                <a:cs typeface="Lucida Sans Unicode"/>
              </a:rPr>
              <a:t>​</a:t>
            </a:r>
            <a:br>
              <a:rPr lang="en-US" b="0" dirty="0">
                <a:latin typeface="Arial" panose="020B0604020202020204" pitchFamily="34" charset="0"/>
              </a:rPr>
            </a:br>
            <a:endParaRPr lang="en-US">
              <a:ea typeface="Calibri"/>
              <a:cs typeface="Calibri"/>
            </a:endParaRPr>
          </a:p>
        </p:txBody>
      </p:sp>
    </p:spTree>
    <p:extLst>
      <p:ext uri="{BB962C8B-B14F-4D97-AF65-F5344CB8AC3E}">
        <p14:creationId xmlns:p14="http://schemas.microsoft.com/office/powerpoint/2010/main" val="3079465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55845F-10B3-4157-A6C2-88DEB3911267}"/>
              </a:ext>
            </a:extLst>
          </p:cNvPr>
          <p:cNvSpPr>
            <a:spLocks noGrp="1"/>
          </p:cNvSpPr>
          <p:nvPr>
            <p:ph type="body" sz="quarter" idx="13"/>
          </p:nvPr>
        </p:nvSpPr>
        <p:spPr/>
        <p:txBody>
          <a:bodyPr>
            <a:normAutofit/>
          </a:bodyPr>
          <a:lstStyle/>
          <a:p>
            <a:r>
              <a:rPr lang="en-US" sz="5400" dirty="0"/>
              <a:t>Evaluations</a:t>
            </a:r>
          </a:p>
        </p:txBody>
      </p:sp>
      <p:sp>
        <p:nvSpPr>
          <p:cNvPr id="3" name="Title 2">
            <a:extLst>
              <a:ext uri="{FF2B5EF4-FFF2-40B4-BE49-F238E27FC236}">
                <a16:creationId xmlns:a16="http://schemas.microsoft.com/office/drawing/2014/main" id="{A10D6E1B-A9E8-4777-9EBD-C6B628A53685}"/>
              </a:ext>
            </a:extLst>
          </p:cNvPr>
          <p:cNvSpPr>
            <a:spLocks noGrp="1"/>
          </p:cNvSpPr>
          <p:nvPr>
            <p:ph type="title"/>
          </p:nvPr>
        </p:nvSpPr>
        <p:spPr>
          <a:xfrm>
            <a:off x="1169727" y="3060514"/>
            <a:ext cx="10371161" cy="1825385"/>
          </a:xfrm>
        </p:spPr>
        <p:txBody>
          <a:bodyPr>
            <a:noAutofit/>
          </a:bodyPr>
          <a:lstStyle/>
          <a:p>
            <a:r>
              <a:rPr lang="en-US" sz="4000" dirty="0"/>
              <a:t>Please complete your evaluation before leaving…</a:t>
            </a:r>
            <a:br>
              <a:rPr lang="en-US" sz="4000" dirty="0"/>
            </a:br>
            <a:endParaRPr lang="en-US" sz="4000" dirty="0"/>
          </a:p>
        </p:txBody>
      </p:sp>
      <p:sp>
        <p:nvSpPr>
          <p:cNvPr id="4" name="Rectangle 3">
            <a:extLst>
              <a:ext uri="{FF2B5EF4-FFF2-40B4-BE49-F238E27FC236}">
                <a16:creationId xmlns:a16="http://schemas.microsoft.com/office/drawing/2014/main" id="{21866327-81E8-468E-9949-8F1ADE224F82}"/>
              </a:ext>
            </a:extLst>
          </p:cNvPr>
          <p:cNvSpPr/>
          <p:nvPr/>
        </p:nvSpPr>
        <p:spPr>
          <a:xfrm>
            <a:off x="4165374" y="4885899"/>
            <a:ext cx="5442650" cy="92333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Thank You!!!!!</a:t>
            </a:r>
          </a:p>
        </p:txBody>
      </p:sp>
    </p:spTree>
    <p:extLst>
      <p:ext uri="{BB962C8B-B14F-4D97-AF65-F5344CB8AC3E}">
        <p14:creationId xmlns:p14="http://schemas.microsoft.com/office/powerpoint/2010/main" val="2853082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CAE5A3-540A-7510-01D2-C2D7CA2537D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30633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0" y="0"/>
            <a:ext cx="12192000" cy="1908048"/>
          </a:xfr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b="0" dirty="0">
              <a:solidFill>
                <a:schemeClr val="bg1"/>
              </a:solidFill>
              <a:ea typeface="+mn-lt"/>
              <a:cs typeface="+mn-lt"/>
            </a:endParaRPr>
          </a:p>
          <a:p>
            <a:r>
              <a:rPr lang="en-US" sz="5400" dirty="0">
                <a:solidFill>
                  <a:schemeClr val="bg1"/>
                </a:solidFill>
                <a:ea typeface="+mn-lt"/>
                <a:cs typeface="+mn-lt"/>
              </a:rPr>
              <a:t>Richmond County School District Goals</a:t>
            </a:r>
            <a:endParaRPr lang="en-US" sz="5400" b="0" dirty="0">
              <a:solidFill>
                <a:schemeClr val="bg1"/>
              </a:solidFill>
              <a:ea typeface="+mn-lt"/>
              <a:cs typeface="+mn-lt"/>
            </a:endParaRPr>
          </a:p>
          <a:p>
            <a:endParaRPr lang="en-US" dirty="0">
              <a:solidFill>
                <a:schemeClr val="bg1"/>
              </a:solidFill>
              <a:cs typeface="Calibri"/>
            </a:endParaRPr>
          </a:p>
        </p:txBody>
      </p:sp>
      <p:pic>
        <p:nvPicPr>
          <p:cNvPr id="3" name="Picture 2" descr="A blue and white card with text and images&#10;&#10;AI-generated content may be incorrect.">
            <a:extLst>
              <a:ext uri="{FF2B5EF4-FFF2-40B4-BE49-F238E27FC236}">
                <a16:creationId xmlns:a16="http://schemas.microsoft.com/office/drawing/2014/main" id="{36EF0A8F-00EA-E44D-4704-5CF93395445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5668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0" y="0"/>
            <a:ext cx="12192000" cy="1908048"/>
          </a:xfr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b="0" dirty="0">
              <a:solidFill>
                <a:schemeClr val="bg1"/>
              </a:solidFill>
              <a:ea typeface="+mn-lt"/>
              <a:cs typeface="+mn-lt"/>
            </a:endParaRPr>
          </a:p>
          <a:p>
            <a:r>
              <a:rPr lang="en-US" sz="5400" dirty="0">
                <a:solidFill>
                  <a:schemeClr val="bg1"/>
                </a:solidFill>
                <a:ea typeface="+mn-lt"/>
                <a:cs typeface="+mn-lt"/>
              </a:rPr>
              <a:t>School Improvement Goals</a:t>
            </a:r>
            <a:endParaRPr lang="en-US" sz="5400" b="0" dirty="0">
              <a:solidFill>
                <a:schemeClr val="bg1"/>
              </a:solidFill>
              <a:ea typeface="+mn-lt"/>
              <a:cs typeface="+mn-lt"/>
            </a:endParaRPr>
          </a:p>
          <a:p>
            <a:endParaRPr lang="en-US" dirty="0">
              <a:solidFill>
                <a:schemeClr val="bg1"/>
              </a:solidFill>
              <a:cs typeface="Calibri"/>
            </a:endParaRPr>
          </a:p>
        </p:txBody>
      </p:sp>
      <p:sp>
        <p:nvSpPr>
          <p:cNvPr id="7" name="Text Placeholder 6">
            <a:extLst>
              <a:ext uri="{FF2B5EF4-FFF2-40B4-BE49-F238E27FC236}">
                <a16:creationId xmlns:a16="http://schemas.microsoft.com/office/drawing/2014/main" id="{8FF48DC4-2E83-462C-AD6D-8B77BADE1E02}"/>
              </a:ext>
            </a:extLst>
          </p:cNvPr>
          <p:cNvSpPr>
            <a:spLocks noGrp="1"/>
          </p:cNvSpPr>
          <p:nvPr>
            <p:ph type="body" sz="quarter" idx="14"/>
          </p:nvPr>
        </p:nvSpPr>
        <p:spPr>
          <a:xfrm>
            <a:off x="1146412" y="2006221"/>
            <a:ext cx="10242023" cy="4522595"/>
          </a:xfrm>
        </p:spPr>
        <p:txBody>
          <a:bodyPr vert="horz" lIns="91440" tIns="45720" rIns="91440" bIns="45720" rtlCol="0" anchor="t">
            <a:noAutofit/>
          </a:bodyPr>
          <a:lstStyle/>
          <a:p>
            <a:pPr marL="457200" indent="-457200" fontAlgn="base">
              <a:buFont typeface="Calibri" panose="020F0502020204030204"/>
              <a:buAutoNum type="arabicPeriod"/>
            </a:pPr>
            <a:r>
              <a:rPr lang="en-US" sz="2800" b="1" dirty="0"/>
              <a:t>By the end of the 2025-2026 academic school year, we will increase our reading achievement from 89% to 94% (669 students) as measured by the end of the year (EOY) iReady Reading Diagnostic Assessment.</a:t>
            </a:r>
            <a:endParaRPr lang="en-US" dirty="0">
              <a:ea typeface="Calibri"/>
              <a:cs typeface="Calibri"/>
            </a:endParaRPr>
          </a:p>
          <a:p>
            <a:pPr marL="457200" indent="-457200">
              <a:buAutoNum type="arabicPeriod"/>
            </a:pPr>
            <a:r>
              <a:rPr lang="en-US" sz="2800" b="1" dirty="0"/>
              <a:t>By May 2026, we will increase in our mathematics achievement from 85% to 90% (641 students) as measured by the end of the year (EOY) iReady Math Diagnostic Assessment.</a:t>
            </a:r>
            <a:endParaRPr lang="en-US" sz="2800" b="1" dirty="0">
              <a:ea typeface="Calibri"/>
              <a:cs typeface="Calibri"/>
            </a:endParaRPr>
          </a:p>
          <a:p>
            <a:pPr marL="457200" indent="-457200" fontAlgn="base">
              <a:buFont typeface="+mj-lt"/>
              <a:buAutoNum type="arabicPeriod"/>
            </a:pPr>
            <a:r>
              <a:rPr lang="en-US" sz="2800" b="1" dirty="0"/>
              <a:t>During the 2025-2026 academic school year, we will decrease the quantity of students absent 10 or more days from 9% to 5% (36 students) as measured by Infinite Campus.</a:t>
            </a:r>
            <a:endParaRPr lang="en-US" sz="3200" dirty="0"/>
          </a:p>
        </p:txBody>
      </p:sp>
    </p:spTree>
    <p:extLst>
      <p:ext uri="{BB962C8B-B14F-4D97-AF65-F5344CB8AC3E}">
        <p14:creationId xmlns:p14="http://schemas.microsoft.com/office/powerpoint/2010/main" val="2872333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dirty="0">
              <a:solidFill>
                <a:schemeClr val="bg1"/>
              </a:solidFill>
              <a:cs typeface="Calibri"/>
            </a:endParaRPr>
          </a:p>
          <a:p>
            <a:endParaRPr lang="en-US" sz="4000" b="0" dirty="0">
              <a:solidFill>
                <a:schemeClr val="bg1"/>
              </a:solidFill>
              <a:ea typeface="+mn-lt"/>
              <a:cs typeface="+mn-lt"/>
            </a:endParaRPr>
          </a:p>
          <a:p>
            <a:r>
              <a:rPr lang="en-US" sz="6000" dirty="0">
                <a:solidFill>
                  <a:schemeClr val="bg1"/>
                </a:solidFill>
                <a:ea typeface="+mn-lt"/>
                <a:cs typeface="+mn-lt"/>
              </a:rPr>
              <a:t>What is a Title I School?</a:t>
            </a:r>
            <a:endParaRPr lang="en-US" sz="6000" b="0" dirty="0">
              <a:solidFill>
                <a:schemeClr val="bg1"/>
              </a:solidFill>
              <a:ea typeface="+mn-lt"/>
              <a:cs typeface="+mn-lt"/>
            </a:endParaRPr>
          </a:p>
          <a:p>
            <a:endParaRPr lang="en-US" sz="4000" dirty="0">
              <a:solidFill>
                <a:schemeClr val="bg1"/>
              </a:solidFill>
              <a:cs typeface="Calibri"/>
            </a:endParaRPr>
          </a:p>
          <a:p>
            <a:endParaRPr lang="en-US" dirty="0">
              <a:solidFill>
                <a:schemeClr val="bg1"/>
              </a:solidFill>
              <a:cs typeface="Calibri"/>
            </a:endParaRPr>
          </a:p>
        </p:txBody>
      </p:sp>
      <p:sp>
        <p:nvSpPr>
          <p:cNvPr id="3" name="Text Placeholder 2">
            <a:extLst>
              <a:ext uri="{FF2B5EF4-FFF2-40B4-BE49-F238E27FC236}">
                <a16:creationId xmlns:a16="http://schemas.microsoft.com/office/drawing/2014/main" id="{AF8483B4-08FB-41B2-8B97-2F6952A3E8B0}"/>
              </a:ext>
            </a:extLst>
          </p:cNvPr>
          <p:cNvSpPr>
            <a:spLocks noGrp="1"/>
          </p:cNvSpPr>
          <p:nvPr>
            <p:ph type="body" sz="quarter" idx="14"/>
          </p:nvPr>
        </p:nvSpPr>
        <p:spPr>
          <a:xfrm>
            <a:off x="1155006" y="1743457"/>
            <a:ext cx="10233429" cy="4570028"/>
          </a:xfrm>
        </p:spPr>
        <p:txBody>
          <a:bodyPr vert="horz" lIns="91440" tIns="45720" rIns="91440" bIns="45720" rtlCol="0" anchor="t">
            <a:normAutofit/>
          </a:bodyPr>
          <a:lstStyle/>
          <a:p>
            <a:pPr marL="0" indent="0" fontAlgn="base">
              <a:buNone/>
            </a:pPr>
            <a:r>
              <a:rPr lang="en-US" sz="3600" dirty="0"/>
              <a:t>Title I, Part A of the Every Student ​Succeeds Act of 2015 (ESSA) ​provides </a:t>
            </a:r>
            <a:r>
              <a:rPr lang="en-US" sz="3600" dirty="0">
                <a:solidFill>
                  <a:srgbClr val="FF0000"/>
                </a:solidFill>
              </a:rPr>
              <a:t>financial assistance to states and school districts</a:t>
            </a:r>
            <a:r>
              <a:rPr lang="en-US" sz="3600" dirty="0"/>
              <a:t>. It’s overall purpose it to ensure that </a:t>
            </a:r>
            <a:r>
              <a:rPr lang="en-US" sz="3600" dirty="0">
                <a:solidFill>
                  <a:srgbClr val="FF0000"/>
                </a:solidFill>
              </a:rPr>
              <a:t>all</a:t>
            </a:r>
            <a:r>
              <a:rPr lang="en-US" sz="3600" dirty="0"/>
              <a:t> children have a fair, equal, and significant opportunity to obtain </a:t>
            </a:r>
            <a:r>
              <a:rPr lang="en-US" sz="3600" dirty="0">
                <a:solidFill>
                  <a:srgbClr val="FF0000"/>
                </a:solidFill>
              </a:rPr>
              <a:t>a high-quality education</a:t>
            </a:r>
            <a:r>
              <a:rPr lang="en-US" sz="3600" dirty="0"/>
              <a:t> and reach, at a minimum, proficiency on challenging state academic achievement standards and assessments.​</a:t>
            </a:r>
          </a:p>
          <a:p>
            <a:pPr fontAlgn="base"/>
            <a:endParaRPr lang="en-US" dirty="0"/>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pic>
        <p:nvPicPr>
          <p:cNvPr id="5" name="Picture 5" descr="A picture containing text, queen, sign, vector graphics&#10;&#10;Description automatically generated">
            <a:extLst>
              <a:ext uri="{FF2B5EF4-FFF2-40B4-BE49-F238E27FC236}">
                <a16:creationId xmlns:a16="http://schemas.microsoft.com/office/drawing/2014/main" id="{89CED019-5DA4-4113-9B1B-432BC72DB625}"/>
              </a:ext>
            </a:extLst>
          </p:cNvPr>
          <p:cNvPicPr>
            <a:picLocks noChangeAspect="1"/>
          </p:cNvPicPr>
          <p:nvPr/>
        </p:nvPicPr>
        <p:blipFill>
          <a:blip r:embed="rId3"/>
          <a:stretch>
            <a:fillRect/>
          </a:stretch>
        </p:blipFill>
        <p:spPr>
          <a:xfrm>
            <a:off x="307124" y="118829"/>
            <a:ext cx="1378069" cy="1352654"/>
          </a:xfrm>
          <a:prstGeom prst="rect">
            <a:avLst/>
          </a:prstGeom>
        </p:spPr>
      </p:pic>
      <p:pic>
        <p:nvPicPr>
          <p:cNvPr id="6" name="Picture 5">
            <a:extLst>
              <a:ext uri="{FF2B5EF4-FFF2-40B4-BE49-F238E27FC236}">
                <a16:creationId xmlns:a16="http://schemas.microsoft.com/office/drawing/2014/main" id="{EEB68BE7-7441-4182-B842-B378907FFB6D}"/>
              </a:ext>
            </a:extLst>
          </p:cNvPr>
          <p:cNvPicPr>
            <a:picLocks noChangeAspect="1"/>
          </p:cNvPicPr>
          <p:nvPr/>
        </p:nvPicPr>
        <p:blipFill>
          <a:blip r:embed="rId4"/>
          <a:stretch>
            <a:fillRect/>
          </a:stretch>
        </p:blipFill>
        <p:spPr>
          <a:xfrm>
            <a:off x="10871571" y="4766872"/>
            <a:ext cx="1239281" cy="1911246"/>
          </a:xfrm>
          <a:prstGeom prst="rect">
            <a:avLst/>
          </a:prstGeom>
        </p:spPr>
      </p:pic>
    </p:spTree>
    <p:extLst>
      <p:ext uri="{BB962C8B-B14F-4D97-AF65-F5344CB8AC3E}">
        <p14:creationId xmlns:p14="http://schemas.microsoft.com/office/powerpoint/2010/main" val="1628654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dirty="0">
              <a:solidFill>
                <a:schemeClr val="bg1"/>
              </a:solidFill>
              <a:cs typeface="Calibri"/>
            </a:endParaRPr>
          </a:p>
          <a:p>
            <a:endParaRPr lang="en-US" sz="4000" b="0" dirty="0">
              <a:solidFill>
                <a:schemeClr val="bg1"/>
              </a:solidFill>
              <a:ea typeface="+mn-lt"/>
              <a:cs typeface="+mn-lt"/>
            </a:endParaRPr>
          </a:p>
          <a:p>
            <a:r>
              <a:rPr lang="en-US" sz="6000" dirty="0">
                <a:solidFill>
                  <a:schemeClr val="bg1"/>
                </a:solidFill>
                <a:ea typeface="+mn-lt"/>
                <a:cs typeface="+mn-lt"/>
              </a:rPr>
              <a:t>Title I Funding</a:t>
            </a:r>
            <a:endParaRPr lang="en-US" sz="6000" b="0" dirty="0">
              <a:solidFill>
                <a:schemeClr val="bg1"/>
              </a:solidFill>
              <a:ea typeface="+mn-lt"/>
              <a:cs typeface="+mn-lt"/>
            </a:endParaRPr>
          </a:p>
          <a:p>
            <a:endParaRPr lang="en-US" sz="4000" dirty="0">
              <a:solidFill>
                <a:schemeClr val="bg1"/>
              </a:solidFill>
              <a:cs typeface="Calibri"/>
            </a:endParaRPr>
          </a:p>
          <a:p>
            <a:endParaRPr lang="en-US" dirty="0">
              <a:solidFill>
                <a:schemeClr val="bg1"/>
              </a:solidFill>
              <a:cs typeface="Calibri"/>
            </a:endParaRPr>
          </a:p>
        </p:txBody>
      </p:sp>
      <p:sp>
        <p:nvSpPr>
          <p:cNvPr id="3" name="Text Placeholder 2">
            <a:extLst>
              <a:ext uri="{FF2B5EF4-FFF2-40B4-BE49-F238E27FC236}">
                <a16:creationId xmlns:a16="http://schemas.microsoft.com/office/drawing/2014/main" id="{00B96B57-1F5D-4F56-8E97-921611BF3958}"/>
              </a:ext>
            </a:extLst>
          </p:cNvPr>
          <p:cNvSpPr>
            <a:spLocks noGrp="1"/>
          </p:cNvSpPr>
          <p:nvPr>
            <p:ph type="body" sz="quarter" idx="14"/>
          </p:nvPr>
        </p:nvSpPr>
        <p:spPr>
          <a:xfrm>
            <a:off x="315842" y="1839545"/>
            <a:ext cx="11072593" cy="4308522"/>
          </a:xfrm>
        </p:spPr>
        <p:txBody>
          <a:bodyPr vert="horz" lIns="91440" tIns="45720" rIns="91440" bIns="45720" rtlCol="0" anchor="t">
            <a:normAutofit/>
          </a:bodyPr>
          <a:lstStyle/>
          <a:p>
            <a:pPr fontAlgn="base"/>
            <a:r>
              <a:rPr lang="en-US" sz="4000" dirty="0"/>
              <a:t>1% of the total  District’s Title I funding is for Parent Involvement​. </a:t>
            </a:r>
          </a:p>
          <a:p>
            <a:pPr fontAlgn="base"/>
            <a:r>
              <a:rPr lang="en-US" sz="4000" dirty="0"/>
              <a:t>Title I, Part A ​</a:t>
            </a:r>
          </a:p>
          <a:p>
            <a:pPr fontAlgn="base"/>
            <a:r>
              <a:rPr lang="en-US" sz="4000" dirty="0"/>
              <a:t>Input from parents: </a:t>
            </a:r>
            <a:r>
              <a:rPr lang="en-US" sz="4000" dirty="0">
                <a:solidFill>
                  <a:srgbClr val="FF0000"/>
                </a:solidFill>
              </a:rPr>
              <a:t>On your evaluation forms, please share with us any ideas you have on how are $3,000 allocated for parental involvement can be utilized this academic year.</a:t>
            </a:r>
            <a:endParaRPr lang="en-US" sz="4000">
              <a:solidFill>
                <a:srgbClr val="FF0000"/>
              </a:solidFill>
              <a:ea typeface="Calibri"/>
              <a:cs typeface="Calibri"/>
            </a:endParaRPr>
          </a:p>
          <a:p>
            <a:endParaRPr lang="en-US" dirty="0">
              <a:ea typeface="Calibri" panose="020F0502020204030204"/>
              <a:cs typeface="Calibri" panose="020F0502020204030204"/>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Tree>
    <p:extLst>
      <p:ext uri="{BB962C8B-B14F-4D97-AF65-F5344CB8AC3E}">
        <p14:creationId xmlns:p14="http://schemas.microsoft.com/office/powerpoint/2010/main" val="700634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dirty="0">
              <a:solidFill>
                <a:schemeClr val="bg1"/>
              </a:solidFill>
              <a:cs typeface="Calibri"/>
            </a:endParaRPr>
          </a:p>
          <a:p>
            <a:endParaRPr lang="en-US" sz="4000" b="0" dirty="0">
              <a:solidFill>
                <a:schemeClr val="bg1"/>
              </a:solidFill>
              <a:ea typeface="+mn-lt"/>
              <a:cs typeface="+mn-lt"/>
            </a:endParaRPr>
          </a:p>
          <a:p>
            <a:r>
              <a:rPr lang="en-US" sz="4800" dirty="0">
                <a:solidFill>
                  <a:schemeClr val="bg1"/>
                </a:solidFill>
                <a:ea typeface="+mn-lt"/>
                <a:cs typeface="+mn-lt"/>
              </a:rPr>
              <a:t>How does the school spend funds?</a:t>
            </a:r>
            <a:endParaRPr lang="en-US" sz="4800" b="0" dirty="0">
              <a:solidFill>
                <a:schemeClr val="bg1"/>
              </a:solidFill>
              <a:ea typeface="+mn-lt"/>
              <a:cs typeface="+mn-lt"/>
            </a:endParaRPr>
          </a:p>
          <a:p>
            <a:endParaRPr lang="en-US" sz="4000" dirty="0">
              <a:solidFill>
                <a:schemeClr val="bg1"/>
              </a:solidFill>
              <a:cs typeface="Calibri"/>
            </a:endParaRPr>
          </a:p>
          <a:p>
            <a:endParaRPr lang="en-US" dirty="0">
              <a:solidFill>
                <a:schemeClr val="bg1"/>
              </a:solidFill>
              <a:cs typeface="Calibri"/>
            </a:endParaRPr>
          </a:p>
        </p:txBody>
      </p:sp>
      <p:sp>
        <p:nvSpPr>
          <p:cNvPr id="3" name="Text Placeholder 2">
            <a:extLst>
              <a:ext uri="{FF2B5EF4-FFF2-40B4-BE49-F238E27FC236}">
                <a16:creationId xmlns:a16="http://schemas.microsoft.com/office/drawing/2014/main" id="{00B96B57-1F5D-4F56-8E97-921611BF3958}"/>
              </a:ext>
            </a:extLst>
          </p:cNvPr>
          <p:cNvSpPr>
            <a:spLocks noGrp="1"/>
          </p:cNvSpPr>
          <p:nvPr>
            <p:ph type="body" sz="quarter" idx="14"/>
          </p:nvPr>
        </p:nvSpPr>
        <p:spPr>
          <a:xfrm>
            <a:off x="1155006" y="1839545"/>
            <a:ext cx="11036994" cy="4751344"/>
          </a:xfrm>
        </p:spPr>
        <p:txBody>
          <a:bodyPr>
            <a:normAutofit fontScale="85000" lnSpcReduction="20000"/>
          </a:bodyPr>
          <a:lstStyle/>
          <a:p>
            <a:pPr marL="273050" indent="-273050">
              <a:spcBef>
                <a:spcPct val="0"/>
              </a:spcBef>
              <a:buClr>
                <a:schemeClr val="tx1"/>
              </a:buClr>
              <a:buNone/>
            </a:pPr>
            <a:r>
              <a:rPr lang="en-US" altLang="en-US" sz="5100" dirty="0">
                <a:ea typeface="Calibri" pitchFamily="34" charset="0"/>
                <a:cs typeface="Calibri" pitchFamily="34" charset="0"/>
              </a:rPr>
              <a:t>Title I Part A </a:t>
            </a:r>
          </a:p>
          <a:p>
            <a:pPr marL="273050" indent="-273050">
              <a:spcBef>
                <a:spcPct val="0"/>
              </a:spcBef>
              <a:buClr>
                <a:schemeClr val="tx1"/>
              </a:buClr>
            </a:pPr>
            <a:r>
              <a:rPr lang="en-US" altLang="en-US" sz="5100" dirty="0">
                <a:ea typeface="Calibri" pitchFamily="34" charset="0"/>
                <a:cs typeface="Calibri" pitchFamily="34" charset="0"/>
              </a:rPr>
              <a:t>Title I funds are authorized and can be used to provide </a:t>
            </a:r>
            <a:r>
              <a:rPr lang="en-US" altLang="en-US" sz="5100" b="1" dirty="0">
                <a:solidFill>
                  <a:srgbClr val="FF0000"/>
                </a:solidFill>
                <a:ea typeface="Calibri" pitchFamily="34" charset="0"/>
                <a:cs typeface="Calibri" pitchFamily="34" charset="0"/>
              </a:rPr>
              <a:t>additional staff, professional development; instructional materials; improve curriculum; enhance parental involvement; extend learning time </a:t>
            </a:r>
            <a:r>
              <a:rPr lang="en-US" altLang="en-US" sz="5100" dirty="0">
                <a:ea typeface="Calibri" pitchFamily="34" charset="0"/>
                <a:cs typeface="Calibri" pitchFamily="34" charset="0"/>
              </a:rPr>
              <a:t>for students who need extra help; and provide other activities that are tied to raising student achievement on the State’s academic achievement standards.</a:t>
            </a:r>
          </a:p>
          <a:p>
            <a:endParaRPr lang="en-US" dirty="0"/>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Tree>
    <p:extLst>
      <p:ext uri="{BB962C8B-B14F-4D97-AF65-F5344CB8AC3E}">
        <p14:creationId xmlns:p14="http://schemas.microsoft.com/office/powerpoint/2010/main" val="2561672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F39C66-62E7-4CC0-B5DB-A0931A29E986}"/>
              </a:ext>
            </a:extLst>
          </p:cNvPr>
          <p:cNvSpPr>
            <a:spLocks noGrp="1"/>
          </p:cNvSpPr>
          <p:nvPr>
            <p:ph type="body" sz="quarter" idx="13"/>
          </p:nvPr>
        </p:nvSpPr>
        <p:spPr>
          <a:xfrm>
            <a:off x="0" y="0"/>
            <a:ext cx="12192000" cy="1514994"/>
          </a:xfrm>
        </p:spPr>
        <p:txBody>
          <a:bodyPr>
            <a:normAutofit/>
          </a:bodyPr>
          <a:lstStyle/>
          <a:p>
            <a:r>
              <a:rPr lang="en-US" altLang="en-US" sz="4800" dirty="0"/>
              <a:t>How does C. T. Walker Magnet participate?</a:t>
            </a:r>
            <a:endParaRPr lang="en-US" sz="4800" dirty="0">
              <a:solidFill>
                <a:schemeClr val="bg1"/>
              </a:solidFill>
            </a:endParaRPr>
          </a:p>
        </p:txBody>
      </p:sp>
      <p:sp>
        <p:nvSpPr>
          <p:cNvPr id="5" name="TextBox 4">
            <a:extLst>
              <a:ext uri="{FF2B5EF4-FFF2-40B4-BE49-F238E27FC236}">
                <a16:creationId xmlns:a16="http://schemas.microsoft.com/office/drawing/2014/main" id="{20768610-4B49-4811-ADF3-9F99643DEC14}"/>
              </a:ext>
            </a:extLst>
          </p:cNvPr>
          <p:cNvSpPr txBox="1"/>
          <p:nvPr/>
        </p:nvSpPr>
        <p:spPr>
          <a:xfrm>
            <a:off x="1141887" y="1760601"/>
            <a:ext cx="9981156" cy="646331"/>
          </a:xfrm>
          <a:prstGeom prst="rect">
            <a:avLst/>
          </a:prstGeom>
          <a:noFill/>
        </p:spPr>
        <p:txBody>
          <a:bodyPr wrap="square" rtlCol="0">
            <a:spAutoFit/>
          </a:bodyPr>
          <a:lstStyle/>
          <a:p>
            <a:pPr>
              <a:defRPr/>
            </a:pPr>
            <a:r>
              <a:rPr lang="en-US" sz="3600" b="1" dirty="0"/>
              <a:t>Title I Schoolwide Program</a:t>
            </a:r>
          </a:p>
        </p:txBody>
      </p:sp>
      <p:pic>
        <p:nvPicPr>
          <p:cNvPr id="3" name="Picture 2">
            <a:extLst>
              <a:ext uri="{FF2B5EF4-FFF2-40B4-BE49-F238E27FC236}">
                <a16:creationId xmlns:a16="http://schemas.microsoft.com/office/drawing/2014/main" id="{CA315DFE-DF0B-45CE-A1F0-F0430BEF4986}"/>
              </a:ext>
            </a:extLst>
          </p:cNvPr>
          <p:cNvPicPr>
            <a:picLocks noChangeAspect="1"/>
          </p:cNvPicPr>
          <p:nvPr/>
        </p:nvPicPr>
        <p:blipFill>
          <a:blip r:embed="rId2"/>
          <a:stretch>
            <a:fillRect/>
          </a:stretch>
        </p:blipFill>
        <p:spPr>
          <a:xfrm>
            <a:off x="9244129" y="1879521"/>
            <a:ext cx="2716616" cy="1767494"/>
          </a:xfrm>
          <a:prstGeom prst="rect">
            <a:avLst/>
          </a:prstGeom>
        </p:spPr>
      </p:pic>
      <p:sp>
        <p:nvSpPr>
          <p:cNvPr id="4" name="TextBox 3">
            <a:extLst>
              <a:ext uri="{FF2B5EF4-FFF2-40B4-BE49-F238E27FC236}">
                <a16:creationId xmlns:a16="http://schemas.microsoft.com/office/drawing/2014/main" id="{2524DAD4-6032-D853-0087-1EE26A644FBB}"/>
              </a:ext>
            </a:extLst>
          </p:cNvPr>
          <p:cNvSpPr txBox="1"/>
          <p:nvPr/>
        </p:nvSpPr>
        <p:spPr>
          <a:xfrm>
            <a:off x="361959" y="2525623"/>
            <a:ext cx="8896783" cy="37858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dirty="0">
                <a:latin typeface="Comic Sans MS"/>
                <a:ea typeface="Calibri" panose="020F0502020204030204"/>
                <a:cs typeface="Calibri" panose="020F0502020204030204"/>
              </a:rPr>
              <a:t>Instructional Funds for Teachers to purchase supplemental instructional materials and supplies.</a:t>
            </a:r>
            <a:endParaRPr lang="en-US"/>
          </a:p>
          <a:p>
            <a:pPr marL="285750" indent="-285750">
              <a:lnSpc>
                <a:spcPct val="150000"/>
              </a:lnSpc>
              <a:buFont typeface="Arial"/>
              <a:buChar char="•"/>
            </a:pPr>
            <a:r>
              <a:rPr lang="en-US" dirty="0">
                <a:latin typeface="Comic Sans MS"/>
                <a:ea typeface="Calibri" panose="020F0502020204030204"/>
                <a:cs typeface="Calibri" panose="020F0502020204030204"/>
              </a:rPr>
              <a:t>1 Reflection Room Paraprofessional who also supports instruction.</a:t>
            </a:r>
          </a:p>
          <a:p>
            <a:pPr marL="285750" indent="-285750">
              <a:lnSpc>
                <a:spcPct val="150000"/>
              </a:lnSpc>
              <a:buFont typeface="Arial"/>
              <a:buChar char="•"/>
            </a:pPr>
            <a:r>
              <a:rPr lang="en-US" dirty="0">
                <a:latin typeface="Comic Sans MS"/>
                <a:ea typeface="Calibri" panose="020F0502020204030204"/>
                <a:cs typeface="Calibri" panose="020F0502020204030204"/>
              </a:rPr>
              <a:t>IXL Software for Students for Enrichment or Intervention on Reading, Math, Science, and Social Studies skills.</a:t>
            </a:r>
          </a:p>
          <a:p>
            <a:pPr marL="285750" indent="-285750">
              <a:lnSpc>
                <a:spcPct val="150000"/>
              </a:lnSpc>
              <a:buFont typeface="Arial"/>
              <a:buChar char="•"/>
            </a:pPr>
            <a:r>
              <a:rPr lang="en-US" dirty="0">
                <a:latin typeface="Comic Sans MS"/>
                <a:ea typeface="Calibri" panose="020F0502020204030204"/>
                <a:cs typeface="Calibri" panose="020F0502020204030204"/>
              </a:rPr>
              <a:t>Heggerty as an additional phonics support for our Kindergarten and First Grade Teams.</a:t>
            </a:r>
          </a:p>
          <a:p>
            <a:pPr marL="285750" indent="-285750">
              <a:lnSpc>
                <a:spcPct val="150000"/>
              </a:lnSpc>
              <a:buFont typeface="Arial"/>
              <a:buChar char="•"/>
            </a:pPr>
            <a:r>
              <a:rPr lang="en-US" dirty="0">
                <a:latin typeface="Comic Sans MS"/>
                <a:ea typeface="Calibri" panose="020F0502020204030204"/>
                <a:cs typeface="Calibri" panose="020F0502020204030204"/>
              </a:rPr>
              <a:t>Professional Learning for Teachers and for Substitutes for Teachers when they participate in Professional Learning.</a:t>
            </a:r>
          </a:p>
        </p:txBody>
      </p:sp>
    </p:spTree>
    <p:extLst>
      <p:ext uri="{BB962C8B-B14F-4D97-AF65-F5344CB8AC3E}">
        <p14:creationId xmlns:p14="http://schemas.microsoft.com/office/powerpoint/2010/main" val="3618744686"/>
      </p:ext>
    </p:extLst>
  </p:cSld>
  <p:clrMapOvr>
    <a:masterClrMapping/>
  </p:clrMapOvr>
</p:sld>
</file>

<file path=ppt/theme/theme1.xml><?xml version="1.0" encoding="utf-8"?>
<a:theme xmlns:a="http://schemas.openxmlformats.org/drawingml/2006/main" name="Input_Revision Meeting SAMPLE">
  <a:themeElements>
    <a:clrScheme name="RCSS Color">
      <a:dk1>
        <a:srgbClr val="000000"/>
      </a:dk1>
      <a:lt1>
        <a:srgbClr val="FFFFFF"/>
      </a:lt1>
      <a:dk2>
        <a:srgbClr val="09212B"/>
      </a:dk2>
      <a:lt2>
        <a:srgbClr val="F6F6F6"/>
      </a:lt2>
      <a:accent1>
        <a:srgbClr val="006EA0"/>
      </a:accent1>
      <a:accent2>
        <a:srgbClr val="98C6D9"/>
      </a:accent2>
      <a:accent3>
        <a:srgbClr val="CBE1EC"/>
      </a:accent3>
      <a:accent4>
        <a:srgbClr val="E8B548"/>
      </a:accent4>
      <a:accent5>
        <a:srgbClr val="FAD777"/>
      </a:accent5>
      <a:accent6>
        <a:srgbClr val="E98B2C"/>
      </a:accent6>
      <a:hlink>
        <a:srgbClr val="006EA0"/>
      </a:hlink>
      <a:folHlink>
        <a:srgbClr val="98C6D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SS_Presentation_2021_Template [Read-Only]" id="{240D82F8-9361-4A37-947D-AF4787FB85A6}" vid="{8E2B2370-FDAC-4F32-892B-3749F81A8D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Input_Revision Meeting SAMPLE</Template>
  <TotalTime>1421</TotalTime>
  <Words>1316</Words>
  <Application>Microsoft Office PowerPoint</Application>
  <PresentationFormat>Widescreen</PresentationFormat>
  <Paragraphs>121</Paragraphs>
  <Slides>21</Slides>
  <Notes>8</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Input_Revision Meeting SAMPLE</vt:lpstr>
      <vt:lpstr> C. T. Walker Traditional Magnet School    Title I Annual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 Alfreda Howard, Principal &amp; Title 1 Contact for C.T. Walker HOWARAL2@BOE.RICHMOND.K12.GA.US 706-823-6950  Federal Programs Department  864 Broad Street​ (706) 826-1134​ Angeline Andrews-Milton, Federal Programs Director​ ​ </vt:lpstr>
      <vt:lpstr>Please complete your evaluation before leaving…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  Input/Revision Meeting</dc:title>
  <dc:creator>Tate, Angelina</dc:creator>
  <cp:lastModifiedBy>Simon, Kimberly</cp:lastModifiedBy>
  <cp:revision>341</cp:revision>
  <dcterms:created xsi:type="dcterms:W3CDTF">2020-08-17T16:26:18Z</dcterms:created>
  <dcterms:modified xsi:type="dcterms:W3CDTF">2025-09-09T14:30:40Z</dcterms:modified>
</cp:coreProperties>
</file>